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62"/>
  </p:notesMasterIdLst>
  <p:sldIdLst>
    <p:sldId id="326" r:id="rId2"/>
    <p:sldId id="327" r:id="rId3"/>
    <p:sldId id="257" r:id="rId4"/>
    <p:sldId id="258" r:id="rId5"/>
    <p:sldId id="259" r:id="rId6"/>
    <p:sldId id="260" r:id="rId7"/>
    <p:sldId id="261" r:id="rId8"/>
    <p:sldId id="262" r:id="rId9"/>
    <p:sldId id="263" r:id="rId10"/>
    <p:sldId id="264" r:id="rId11"/>
    <p:sldId id="265" r:id="rId12"/>
    <p:sldId id="268" r:id="rId13"/>
    <p:sldId id="269" r:id="rId14"/>
    <p:sldId id="270" r:id="rId15"/>
    <p:sldId id="271" r:id="rId16"/>
    <p:sldId id="272" r:id="rId17"/>
    <p:sldId id="273" r:id="rId18"/>
    <p:sldId id="274" r:id="rId19"/>
    <p:sldId id="329"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21" r:id="rId51"/>
    <p:sldId id="323" r:id="rId52"/>
    <p:sldId id="311" r:id="rId53"/>
    <p:sldId id="312" r:id="rId54"/>
    <p:sldId id="313" r:id="rId55"/>
    <p:sldId id="314" r:id="rId56"/>
    <p:sldId id="315" r:id="rId57"/>
    <p:sldId id="317" r:id="rId58"/>
    <p:sldId id="319" r:id="rId59"/>
    <p:sldId id="322" r:id="rId60"/>
    <p:sldId id="325"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6F93D-78B0-4604-93A8-DA39AC9C684E}" v="30" dt="2026-02-27T21:17:28.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p:scale>
          <a:sx n="75" d="100"/>
          <a:sy n="75" d="100"/>
        </p:scale>
        <p:origin x="1205"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9D66F-4330-43A8-B727-23AB551FC918}" type="datetimeFigureOut">
              <a:rPr lang="en-IN" smtClean="0"/>
              <a:t>27-02-2026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D09A1-1834-49BC-91D3-76B565AF0CBE}" type="slidenum">
              <a:rPr lang="en-IN" smtClean="0"/>
              <a:t>‹#›</a:t>
            </a:fld>
            <a:endParaRPr lang="en-IN"/>
          </a:p>
        </p:txBody>
      </p:sp>
    </p:spTree>
    <p:extLst>
      <p:ext uri="{BB962C8B-B14F-4D97-AF65-F5344CB8AC3E}">
        <p14:creationId xmlns:p14="http://schemas.microsoft.com/office/powerpoint/2010/main" val="305008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1695449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183506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93911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3455388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7736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925205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360377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2200424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225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550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98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314879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392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7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999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376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27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2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5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39F99-40BB-4258-8FEA-2CE0AA36C17D}" type="datetimeFigureOut">
              <a:rPr lang="en-IN" smtClean="0"/>
              <a:t>27-02-2026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2716879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939F99-40BB-4258-8FEA-2CE0AA36C17D}" type="datetimeFigureOut">
              <a:rPr lang="en-IN" smtClean="0"/>
              <a:t>27-02-2026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277783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939F99-40BB-4258-8FEA-2CE0AA36C17D}" type="datetimeFigureOut">
              <a:rPr lang="en-IN" smtClean="0"/>
              <a:t>27-02-2026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274329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939F99-40BB-4258-8FEA-2CE0AA36C17D}" type="datetimeFigureOut">
              <a:rPr lang="en-IN" smtClean="0"/>
              <a:t>27-02-2026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505935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39F99-40BB-4258-8FEA-2CE0AA36C17D}" type="datetimeFigureOut">
              <a:rPr lang="en-IN" smtClean="0"/>
              <a:t>27-02-2026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376640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39F99-40BB-4258-8FEA-2CE0AA36C17D}" type="datetimeFigureOut">
              <a:rPr lang="en-IN" smtClean="0"/>
              <a:t>27-02-2026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95502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39F99-40BB-4258-8FEA-2CE0AA36C17D}" type="datetimeFigureOut">
              <a:rPr lang="en-IN" smtClean="0"/>
              <a:t>27-02-2026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EEC635-615C-47CE-A893-F77E1ECE3B75}" type="slidenum">
              <a:rPr lang="en-IN" smtClean="0"/>
              <a:t>‹#›</a:t>
            </a:fld>
            <a:endParaRPr lang="en-IN"/>
          </a:p>
        </p:txBody>
      </p:sp>
    </p:spTree>
    <p:extLst>
      <p:ext uri="{BB962C8B-B14F-4D97-AF65-F5344CB8AC3E}">
        <p14:creationId xmlns:p14="http://schemas.microsoft.com/office/powerpoint/2010/main" val="256182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939F99-40BB-4258-8FEA-2CE0AA36C17D}" type="datetimeFigureOut">
              <a:rPr lang="en-IN" smtClean="0"/>
              <a:t>27-02-2026</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7DEEC635-615C-47CE-A893-F77E1ECE3B75}" type="slidenum">
              <a:rPr lang="en-IN" smtClean="0"/>
              <a:t>‹#›</a:t>
            </a:fld>
            <a:endParaRPr lang="en-IN"/>
          </a:p>
        </p:txBody>
      </p:sp>
    </p:spTree>
    <p:extLst>
      <p:ext uri="{BB962C8B-B14F-4D97-AF65-F5344CB8AC3E}">
        <p14:creationId xmlns:p14="http://schemas.microsoft.com/office/powerpoint/2010/main" val="30300385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86.png"/><Relationship Id="rId7" Type="http://schemas.openxmlformats.org/officeDocument/2006/relationships/image" Target="../media/image90.svg"/><Relationship Id="rId12"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5.xml"/><Relationship Id="rId4" Type="http://schemas.openxmlformats.org/officeDocument/2006/relationships/image" Target="../media/image98.sv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3" Type="http://schemas.openxmlformats.org/officeDocument/2006/relationships/image" Target="../media/image110.png"/><Relationship Id="rId7" Type="http://schemas.openxmlformats.org/officeDocument/2006/relationships/image" Target="../media/image114.svg"/><Relationship Id="rId12"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597F-7FD2-CC89-F31B-591A863E167C}"/>
              </a:ext>
            </a:extLst>
          </p:cNvPr>
          <p:cNvSpPr>
            <a:spLocks noGrp="1"/>
          </p:cNvSpPr>
          <p:nvPr>
            <p:ph type="ctrTitle"/>
          </p:nvPr>
        </p:nvSpPr>
        <p:spPr>
          <a:xfrm>
            <a:off x="100507" y="1357510"/>
            <a:ext cx="9173496" cy="1646302"/>
          </a:xfrm>
        </p:spPr>
        <p:txBody>
          <a:bodyPr/>
          <a:lstStyle/>
          <a:p>
            <a:r>
              <a:rPr lang="en-US" sz="4800" b="1" u="sng" dirty="0">
                <a:latin typeface="IBM Plex Sans" panose="020B0503050203000203" pitchFamily="34" charset="0"/>
              </a:rPr>
              <a:t>INFORMATION TECHNOLOGY</a:t>
            </a:r>
            <a:endParaRPr lang="en-IN" sz="4800" b="1" u="sng" dirty="0">
              <a:latin typeface="IBM Plex Sans" panose="020B0503050203000203" pitchFamily="34" charset="0"/>
            </a:endParaRPr>
          </a:p>
        </p:txBody>
      </p:sp>
      <p:sp>
        <p:nvSpPr>
          <p:cNvPr id="3" name="Subtitle 2">
            <a:extLst>
              <a:ext uri="{FF2B5EF4-FFF2-40B4-BE49-F238E27FC236}">
                <a16:creationId xmlns:a16="http://schemas.microsoft.com/office/drawing/2014/main" id="{A118D8E7-AA03-9AA3-3CD8-4997808E4657}"/>
              </a:ext>
            </a:extLst>
          </p:cNvPr>
          <p:cNvSpPr>
            <a:spLocks noGrp="1"/>
          </p:cNvSpPr>
          <p:nvPr>
            <p:ph type="subTitle" idx="1"/>
          </p:nvPr>
        </p:nvSpPr>
        <p:spPr>
          <a:xfrm>
            <a:off x="1507067" y="3323303"/>
            <a:ext cx="7766936" cy="2177187"/>
          </a:xfrm>
        </p:spPr>
        <p:txBody>
          <a:bodyPr>
            <a:normAutofit/>
          </a:bodyPr>
          <a:lstStyle/>
          <a:p>
            <a:r>
              <a:rPr lang="en-US" sz="3200" b="1" dirty="0">
                <a:latin typeface="IBM Plex Sans" panose="020B0503050203000203" pitchFamily="34" charset="0"/>
              </a:rPr>
              <a:t>Submitted by – Amrita Majumdar</a:t>
            </a:r>
          </a:p>
          <a:p>
            <a:r>
              <a:rPr lang="en-US" sz="3200" b="1" dirty="0">
                <a:latin typeface="IBM Plex Sans" panose="020B0503050203000203" pitchFamily="34" charset="0"/>
              </a:rPr>
              <a:t>Student of </a:t>
            </a:r>
            <a:r>
              <a:rPr lang="en-US" sz="3200" b="1" dirty="0" err="1">
                <a:latin typeface="IBM Plex Sans" panose="020B0503050203000203" pitchFamily="34" charset="0"/>
              </a:rPr>
              <a:t>Anudip</a:t>
            </a:r>
            <a:r>
              <a:rPr lang="en-US" sz="3200" b="1" dirty="0">
                <a:latin typeface="IBM Plex Sans" panose="020B0503050203000203" pitchFamily="34" charset="0"/>
              </a:rPr>
              <a:t> Foundation</a:t>
            </a:r>
            <a:endParaRPr lang="en-IN" sz="3200" b="1" dirty="0">
              <a:latin typeface="IBM Plex Sans" panose="020B0503050203000203" pitchFamily="34" charset="0"/>
            </a:endParaRPr>
          </a:p>
        </p:txBody>
      </p:sp>
    </p:spTree>
    <p:extLst>
      <p:ext uri="{BB962C8B-B14F-4D97-AF65-F5344CB8AC3E}">
        <p14:creationId xmlns:p14="http://schemas.microsoft.com/office/powerpoint/2010/main" val="758700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817192" y="295176"/>
            <a:ext cx="4213622" cy="339031"/>
          </a:xfrm>
          <a:prstGeom prst="rect">
            <a:avLst/>
          </a:prstGeom>
          <a:noFill/>
          <a:ln/>
        </p:spPr>
        <p:txBody>
          <a:bodyPr wrap="none" lIns="0" tIns="0" rIns="0" bIns="0" rtlCol="0" anchor="t"/>
          <a:lstStyle/>
          <a:p>
            <a:pPr>
              <a:lnSpc>
                <a:spcPts val="2667"/>
              </a:lnSpc>
            </a:pPr>
            <a:r>
              <a:rPr lang="en-US" sz="2125" b="1" dirty="0">
                <a:solidFill>
                  <a:srgbClr val="2E3C4E"/>
                </a:solidFill>
                <a:latin typeface="IBM Plex Sans" panose="020B0503050203000203" pitchFamily="34" charset="0"/>
                <a:ea typeface="Barlow Bold" pitchFamily="34" charset="-122"/>
                <a:cs typeface="Barlow Bold" pitchFamily="34" charset="-120"/>
              </a:rPr>
              <a:t>How IT Supports Business Strategy</a:t>
            </a:r>
            <a:endParaRPr lang="en-US" sz="2125" dirty="0">
              <a:latin typeface="IBM Plex Sans" panose="020B0503050203000203" pitchFamily="34" charset="0"/>
            </a:endParaRPr>
          </a:p>
        </p:txBody>
      </p:sp>
      <p:pic>
        <p:nvPicPr>
          <p:cNvPr id="3" name="Image 0" descr="preencoded.png"/>
          <p:cNvPicPr>
            <a:picLocks noChangeAspect="1"/>
          </p:cNvPicPr>
          <p:nvPr/>
        </p:nvPicPr>
        <p:blipFill>
          <a:blip r:embed="rId3"/>
          <a:stretch>
            <a:fillRect/>
          </a:stretch>
        </p:blipFill>
        <p:spPr>
          <a:xfrm>
            <a:off x="3167459" y="768747"/>
            <a:ext cx="5857082" cy="4649490"/>
          </a:xfrm>
          <a:prstGeom prst="rect">
            <a:avLst/>
          </a:prstGeom>
        </p:spPr>
      </p:pic>
      <p:sp>
        <p:nvSpPr>
          <p:cNvPr id="4" name="Text 1"/>
          <p:cNvSpPr/>
          <p:nvPr/>
        </p:nvSpPr>
        <p:spPr>
          <a:xfrm>
            <a:off x="5562003" y="2692493"/>
            <a:ext cx="1052571" cy="760145"/>
          </a:xfrm>
          <a:prstGeom prst="rect">
            <a:avLst/>
          </a:prstGeom>
          <a:noFill/>
          <a:ln/>
        </p:spPr>
        <p:txBody>
          <a:bodyPr wrap="square" lIns="0" tIns="0" rIns="0" bIns="0" rtlCol="0" anchor="t"/>
          <a:lstStyle/>
          <a:p>
            <a:pPr algn="ctr">
              <a:lnSpc>
                <a:spcPts val="1958"/>
              </a:lnSpc>
            </a:pPr>
            <a:r>
              <a:rPr lang="en-US" sz="1583" b="1" dirty="0">
                <a:solidFill>
                  <a:srgbClr val="000000"/>
                </a:solidFill>
                <a:latin typeface="IBM Plex Sans" panose="020B0503050203000203" pitchFamily="34" charset="0"/>
                <a:ea typeface="Barlow Bold" pitchFamily="34" charset="-122"/>
                <a:cs typeface="Barlow Bold" pitchFamily="34" charset="-120"/>
              </a:rPr>
              <a:t>How IT Supports Strategy</a:t>
            </a:r>
            <a:endParaRPr lang="en-US" sz="1583" dirty="0">
              <a:latin typeface="IBM Plex Sans" panose="020B0503050203000203" pitchFamily="34" charset="0"/>
            </a:endParaRPr>
          </a:p>
        </p:txBody>
      </p:sp>
      <p:sp>
        <p:nvSpPr>
          <p:cNvPr id="5" name="Text 2"/>
          <p:cNvSpPr/>
          <p:nvPr/>
        </p:nvSpPr>
        <p:spPr>
          <a:xfrm>
            <a:off x="6597458" y="1115510"/>
            <a:ext cx="1565886" cy="506763"/>
          </a:xfrm>
          <a:prstGeom prst="rect">
            <a:avLst/>
          </a:prstGeom>
          <a:noFill/>
          <a:ln/>
        </p:spPr>
        <p:txBody>
          <a:bodyPr wrap="square" lIns="0" tIns="0" rIns="0" bIns="0" rtlCol="0" anchor="t"/>
          <a:lstStyle/>
          <a:p>
            <a:pPr algn="ctr">
              <a:lnSpc>
                <a:spcPts val="1958"/>
              </a:lnSpc>
            </a:pPr>
            <a:r>
              <a:rPr lang="en-US" sz="1583" b="1" dirty="0">
                <a:solidFill>
                  <a:srgbClr val="384653"/>
                </a:solidFill>
                <a:latin typeface="IBM Plex Sans" panose="020B0503050203000203" pitchFamily="34" charset="0"/>
                <a:ea typeface="Barlow Bold" pitchFamily="34" charset="-122"/>
                <a:cs typeface="Barlow Bold" pitchFamily="34" charset="-120"/>
              </a:rPr>
              <a:t>Robust infrastructure</a:t>
            </a:r>
            <a:endParaRPr lang="en-US" sz="1583" dirty="0">
              <a:latin typeface="IBM Plex Sans" panose="020B0503050203000203" pitchFamily="34" charset="0"/>
            </a:endParaRPr>
          </a:p>
        </p:txBody>
      </p:sp>
      <p:sp>
        <p:nvSpPr>
          <p:cNvPr id="6" name="Text 3"/>
          <p:cNvSpPr/>
          <p:nvPr/>
        </p:nvSpPr>
        <p:spPr>
          <a:xfrm>
            <a:off x="6597458" y="1690734"/>
            <a:ext cx="1565886" cy="317964"/>
          </a:xfrm>
          <a:prstGeom prst="rect">
            <a:avLst/>
          </a:prstGeom>
          <a:noFill/>
          <a:ln/>
        </p:spPr>
        <p:txBody>
          <a:bodyPr wrap="square" lIns="0" tIns="0" rIns="0" bIns="0" rtlCol="0" anchor="t"/>
          <a:lstStyle/>
          <a:p>
            <a:pPr algn="ctr">
              <a:lnSpc>
                <a:spcPts val="1250"/>
              </a:lnSpc>
            </a:pPr>
            <a:r>
              <a:rPr lang="en-US" sz="1208" dirty="0">
                <a:solidFill>
                  <a:srgbClr val="384653"/>
                </a:solidFill>
                <a:latin typeface="IBM Plex Sans" panose="020B0503050203000203" pitchFamily="34" charset="0"/>
                <a:ea typeface="Montserrat" pitchFamily="34" charset="-122"/>
                <a:cs typeface="Montserrat" pitchFamily="34" charset="-120"/>
              </a:rPr>
              <a:t>Reliable platforms and networks</a:t>
            </a:r>
            <a:endParaRPr lang="en-US" sz="1208" dirty="0">
              <a:latin typeface="IBM Plex Sans" panose="020B0503050203000203" pitchFamily="34" charset="0"/>
            </a:endParaRPr>
          </a:p>
        </p:txBody>
      </p:sp>
      <p:sp>
        <p:nvSpPr>
          <p:cNvPr id="7" name="Text 4"/>
          <p:cNvSpPr/>
          <p:nvPr/>
        </p:nvSpPr>
        <p:spPr>
          <a:xfrm>
            <a:off x="3987426" y="1242268"/>
            <a:ext cx="1565886" cy="253382"/>
          </a:xfrm>
          <a:prstGeom prst="rect">
            <a:avLst/>
          </a:prstGeom>
          <a:noFill/>
          <a:ln/>
        </p:spPr>
        <p:txBody>
          <a:bodyPr wrap="none" lIns="0" tIns="0" rIns="0" bIns="0" rtlCol="0" anchor="t"/>
          <a:lstStyle/>
          <a:p>
            <a:pPr algn="ctr">
              <a:lnSpc>
                <a:spcPts val="1958"/>
              </a:lnSpc>
            </a:pPr>
            <a:r>
              <a:rPr lang="en-US" sz="1583" b="1" dirty="0">
                <a:solidFill>
                  <a:srgbClr val="384653"/>
                </a:solidFill>
                <a:latin typeface="IBM Plex Sans" panose="020B0503050203000203" pitchFamily="34" charset="0"/>
                <a:ea typeface="Barlow Bold" pitchFamily="34" charset="-122"/>
                <a:cs typeface="Barlow Bold" pitchFamily="34" charset="-120"/>
              </a:rPr>
              <a:t>Innovation</a:t>
            </a:r>
            <a:endParaRPr lang="en-US" sz="1583" dirty="0">
              <a:latin typeface="IBM Plex Sans" panose="020B0503050203000203" pitchFamily="34" charset="0"/>
            </a:endParaRPr>
          </a:p>
        </p:txBody>
      </p:sp>
      <p:sp>
        <p:nvSpPr>
          <p:cNvPr id="8" name="Text 5"/>
          <p:cNvSpPr/>
          <p:nvPr/>
        </p:nvSpPr>
        <p:spPr>
          <a:xfrm>
            <a:off x="3987426" y="1564110"/>
            <a:ext cx="1565886" cy="317964"/>
          </a:xfrm>
          <a:prstGeom prst="rect">
            <a:avLst/>
          </a:prstGeom>
          <a:noFill/>
          <a:ln/>
        </p:spPr>
        <p:txBody>
          <a:bodyPr wrap="square" lIns="0" tIns="0" rIns="0" bIns="0" rtlCol="0" anchor="t"/>
          <a:lstStyle/>
          <a:p>
            <a:pPr algn="ctr">
              <a:lnSpc>
                <a:spcPts val="1250"/>
              </a:lnSpc>
            </a:pPr>
            <a:r>
              <a:rPr lang="en-US" sz="1208" dirty="0">
                <a:solidFill>
                  <a:srgbClr val="384653"/>
                </a:solidFill>
                <a:latin typeface="IBM Plex Sans" panose="020B0503050203000203" pitchFamily="34" charset="0"/>
                <a:ea typeface="Montserrat" pitchFamily="34" charset="-122"/>
                <a:cs typeface="Montserrat" pitchFamily="34" charset="-120"/>
              </a:rPr>
              <a:t>New products and business models</a:t>
            </a:r>
            <a:endParaRPr lang="en-US" sz="1208" dirty="0">
              <a:latin typeface="IBM Plex Sans" panose="020B0503050203000203" pitchFamily="34" charset="0"/>
            </a:endParaRPr>
          </a:p>
        </p:txBody>
      </p:sp>
      <p:sp>
        <p:nvSpPr>
          <p:cNvPr id="9" name="Text 6"/>
          <p:cNvSpPr/>
          <p:nvPr/>
        </p:nvSpPr>
        <p:spPr>
          <a:xfrm>
            <a:off x="3987426" y="4091107"/>
            <a:ext cx="1565886" cy="506763"/>
          </a:xfrm>
          <a:prstGeom prst="rect">
            <a:avLst/>
          </a:prstGeom>
          <a:noFill/>
          <a:ln/>
        </p:spPr>
        <p:txBody>
          <a:bodyPr wrap="square" lIns="0" tIns="0" rIns="0" bIns="0" rtlCol="0" anchor="t"/>
          <a:lstStyle/>
          <a:p>
            <a:pPr algn="ctr">
              <a:lnSpc>
                <a:spcPts val="1958"/>
              </a:lnSpc>
            </a:pPr>
            <a:r>
              <a:rPr lang="en-US" sz="1583" b="1" dirty="0">
                <a:solidFill>
                  <a:srgbClr val="384653"/>
                </a:solidFill>
                <a:latin typeface="IBM Plex Sans" panose="020B0503050203000203" pitchFamily="34" charset="0"/>
                <a:ea typeface="Barlow Bold" pitchFamily="34" charset="-122"/>
                <a:cs typeface="Barlow Bold" pitchFamily="34" charset="-120"/>
              </a:rPr>
              <a:t>Operational excellence</a:t>
            </a:r>
            <a:endParaRPr lang="en-US" sz="1583" dirty="0">
              <a:latin typeface="IBM Plex Sans" panose="020B0503050203000203" pitchFamily="34" charset="0"/>
            </a:endParaRPr>
          </a:p>
        </p:txBody>
      </p:sp>
      <p:sp>
        <p:nvSpPr>
          <p:cNvPr id="10" name="Text 7"/>
          <p:cNvSpPr/>
          <p:nvPr/>
        </p:nvSpPr>
        <p:spPr>
          <a:xfrm>
            <a:off x="3987426" y="4666330"/>
            <a:ext cx="1565886" cy="476946"/>
          </a:xfrm>
          <a:prstGeom prst="rect">
            <a:avLst/>
          </a:prstGeom>
          <a:noFill/>
          <a:ln/>
        </p:spPr>
        <p:txBody>
          <a:bodyPr wrap="square" lIns="0" tIns="0" rIns="0" bIns="0" rtlCol="0" anchor="t"/>
          <a:lstStyle/>
          <a:p>
            <a:pPr algn="ctr">
              <a:lnSpc>
                <a:spcPts val="1250"/>
              </a:lnSpc>
            </a:pPr>
            <a:r>
              <a:rPr lang="en-US" sz="1208" dirty="0">
                <a:solidFill>
                  <a:srgbClr val="384653"/>
                </a:solidFill>
                <a:latin typeface="IBM Plex Sans" panose="020B0503050203000203" pitchFamily="34" charset="0"/>
                <a:ea typeface="Montserrat" pitchFamily="34" charset="-122"/>
                <a:cs typeface="Montserrat" pitchFamily="34" charset="-120"/>
              </a:rPr>
              <a:t>Streamlined processes and cost reduction</a:t>
            </a:r>
            <a:endParaRPr lang="en-US" sz="1208" dirty="0">
              <a:latin typeface="IBM Plex Sans" panose="020B0503050203000203" pitchFamily="34" charset="0"/>
            </a:endParaRPr>
          </a:p>
        </p:txBody>
      </p:sp>
      <p:sp>
        <p:nvSpPr>
          <p:cNvPr id="11" name="Text 8"/>
          <p:cNvSpPr/>
          <p:nvPr/>
        </p:nvSpPr>
        <p:spPr>
          <a:xfrm>
            <a:off x="6597458" y="4170531"/>
            <a:ext cx="1565886" cy="506763"/>
          </a:xfrm>
          <a:prstGeom prst="rect">
            <a:avLst/>
          </a:prstGeom>
          <a:noFill/>
          <a:ln/>
        </p:spPr>
        <p:txBody>
          <a:bodyPr wrap="square" lIns="0" tIns="0" rIns="0" bIns="0" rtlCol="0" anchor="t"/>
          <a:lstStyle/>
          <a:p>
            <a:pPr algn="ctr">
              <a:lnSpc>
                <a:spcPts val="1958"/>
              </a:lnSpc>
            </a:pPr>
            <a:r>
              <a:rPr lang="en-US" sz="1583" b="1" dirty="0">
                <a:solidFill>
                  <a:srgbClr val="384653"/>
                </a:solidFill>
                <a:latin typeface="IBM Plex Sans" panose="020B0503050203000203" pitchFamily="34" charset="0"/>
                <a:ea typeface="Barlow Bold" pitchFamily="34" charset="-122"/>
                <a:cs typeface="Barlow Bold" pitchFamily="34" charset="-120"/>
              </a:rPr>
              <a:t>Flexible applications</a:t>
            </a:r>
            <a:endParaRPr lang="en-US" sz="1583" dirty="0">
              <a:latin typeface="IBM Plex Sans" panose="020B0503050203000203" pitchFamily="34" charset="0"/>
            </a:endParaRPr>
          </a:p>
        </p:txBody>
      </p:sp>
      <p:sp>
        <p:nvSpPr>
          <p:cNvPr id="12" name="Text 9"/>
          <p:cNvSpPr/>
          <p:nvPr/>
        </p:nvSpPr>
        <p:spPr>
          <a:xfrm>
            <a:off x="6597458" y="4745755"/>
            <a:ext cx="1565886" cy="317964"/>
          </a:xfrm>
          <a:prstGeom prst="rect">
            <a:avLst/>
          </a:prstGeom>
          <a:noFill/>
          <a:ln/>
        </p:spPr>
        <p:txBody>
          <a:bodyPr wrap="square" lIns="0" tIns="0" rIns="0" bIns="0" rtlCol="0" anchor="t"/>
          <a:lstStyle/>
          <a:p>
            <a:pPr algn="ctr">
              <a:lnSpc>
                <a:spcPts val="1250"/>
              </a:lnSpc>
            </a:pPr>
            <a:r>
              <a:rPr lang="en-US" sz="1208" dirty="0">
                <a:solidFill>
                  <a:srgbClr val="384653"/>
                </a:solidFill>
                <a:latin typeface="IBM Plex Sans" panose="020B0503050203000203" pitchFamily="34" charset="0"/>
                <a:ea typeface="Montserrat" pitchFamily="34" charset="-122"/>
                <a:cs typeface="Montserrat" pitchFamily="34" charset="-120"/>
              </a:rPr>
              <a:t>Scalable, user-focused software</a:t>
            </a:r>
            <a:endParaRPr lang="en-US" sz="1208" dirty="0">
              <a:latin typeface="IBM Plex Sans" panose="020B0503050203000203" pitchFamily="34" charset="0"/>
            </a:endParaRPr>
          </a:p>
        </p:txBody>
      </p:sp>
      <p:sp>
        <p:nvSpPr>
          <p:cNvPr id="13" name="Text 10"/>
          <p:cNvSpPr/>
          <p:nvPr/>
        </p:nvSpPr>
        <p:spPr>
          <a:xfrm>
            <a:off x="7162251" y="2748385"/>
            <a:ext cx="1600116" cy="253382"/>
          </a:xfrm>
          <a:prstGeom prst="rect">
            <a:avLst/>
          </a:prstGeom>
          <a:noFill/>
          <a:ln/>
        </p:spPr>
        <p:txBody>
          <a:bodyPr wrap="none" lIns="0" tIns="0" rIns="0" bIns="0" rtlCol="0" anchor="t"/>
          <a:lstStyle/>
          <a:p>
            <a:pPr algn="ctr">
              <a:lnSpc>
                <a:spcPts val="1958"/>
              </a:lnSpc>
            </a:pPr>
            <a:r>
              <a:rPr lang="en-US" sz="1583" b="1" dirty="0">
                <a:solidFill>
                  <a:srgbClr val="384653"/>
                </a:solidFill>
                <a:latin typeface="IBM Plex Sans" panose="020B0503050203000203" pitchFamily="34" charset="0"/>
                <a:ea typeface="Barlow Bold" pitchFamily="34" charset="-122"/>
                <a:cs typeface="Barlow Bold" pitchFamily="34" charset="-120"/>
              </a:rPr>
              <a:t>Trusted data</a:t>
            </a:r>
            <a:endParaRPr lang="en-US" sz="1583" dirty="0">
              <a:latin typeface="IBM Plex Sans" panose="020B0503050203000203" pitchFamily="34" charset="0"/>
            </a:endParaRPr>
          </a:p>
        </p:txBody>
      </p:sp>
      <p:sp>
        <p:nvSpPr>
          <p:cNvPr id="14" name="Text 11"/>
          <p:cNvSpPr/>
          <p:nvPr/>
        </p:nvSpPr>
        <p:spPr>
          <a:xfrm>
            <a:off x="7162251" y="3070226"/>
            <a:ext cx="1600116" cy="317964"/>
          </a:xfrm>
          <a:prstGeom prst="rect">
            <a:avLst/>
          </a:prstGeom>
          <a:noFill/>
          <a:ln/>
        </p:spPr>
        <p:txBody>
          <a:bodyPr wrap="square" lIns="0" tIns="0" rIns="0" bIns="0" rtlCol="0" anchor="t"/>
          <a:lstStyle/>
          <a:p>
            <a:pPr algn="ctr">
              <a:lnSpc>
                <a:spcPts val="1250"/>
              </a:lnSpc>
            </a:pPr>
            <a:r>
              <a:rPr lang="en-US" sz="1208" dirty="0">
                <a:solidFill>
                  <a:srgbClr val="384653"/>
                </a:solidFill>
                <a:latin typeface="IBM Plex Sans" panose="020B0503050203000203" pitchFamily="34" charset="0"/>
                <a:ea typeface="Montserrat" pitchFamily="34" charset="-122"/>
                <a:cs typeface="Montserrat" pitchFamily="34" charset="-120"/>
              </a:rPr>
              <a:t>Accurate analytics and insights</a:t>
            </a:r>
            <a:endParaRPr lang="en-US" sz="1208" dirty="0">
              <a:latin typeface="IBM Plex Sans" panose="020B0503050203000203" pitchFamily="34" charset="0"/>
            </a:endParaRPr>
          </a:p>
        </p:txBody>
      </p:sp>
      <p:sp>
        <p:nvSpPr>
          <p:cNvPr id="15" name="Text 12"/>
          <p:cNvSpPr/>
          <p:nvPr/>
        </p:nvSpPr>
        <p:spPr>
          <a:xfrm>
            <a:off x="3414075" y="2550760"/>
            <a:ext cx="1600115" cy="506763"/>
          </a:xfrm>
          <a:prstGeom prst="rect">
            <a:avLst/>
          </a:prstGeom>
          <a:noFill/>
          <a:ln/>
        </p:spPr>
        <p:txBody>
          <a:bodyPr wrap="square" lIns="0" tIns="0" rIns="0" bIns="0" rtlCol="0" anchor="t"/>
          <a:lstStyle/>
          <a:p>
            <a:pPr algn="ctr">
              <a:lnSpc>
                <a:spcPts val="1958"/>
              </a:lnSpc>
            </a:pPr>
            <a:r>
              <a:rPr lang="en-US" sz="1583" b="1" dirty="0">
                <a:solidFill>
                  <a:srgbClr val="384653"/>
                </a:solidFill>
                <a:latin typeface="IBM Plex Sans" panose="020B0503050203000203" pitchFamily="34" charset="0"/>
                <a:ea typeface="Barlow Bold" pitchFamily="34" charset="-122"/>
                <a:cs typeface="Barlow Bold" pitchFamily="34" charset="-120"/>
              </a:rPr>
              <a:t>Customer intimacy</a:t>
            </a:r>
            <a:endParaRPr lang="en-US" sz="1583" dirty="0">
              <a:latin typeface="IBM Plex Sans" panose="020B0503050203000203" pitchFamily="34" charset="0"/>
            </a:endParaRPr>
          </a:p>
        </p:txBody>
      </p:sp>
      <p:sp>
        <p:nvSpPr>
          <p:cNvPr id="16" name="Text 13"/>
          <p:cNvSpPr/>
          <p:nvPr/>
        </p:nvSpPr>
        <p:spPr>
          <a:xfrm>
            <a:off x="3414075" y="3125984"/>
            <a:ext cx="1600115" cy="476946"/>
          </a:xfrm>
          <a:prstGeom prst="rect">
            <a:avLst/>
          </a:prstGeom>
          <a:noFill/>
          <a:ln/>
        </p:spPr>
        <p:txBody>
          <a:bodyPr wrap="square" lIns="0" tIns="0" rIns="0" bIns="0" rtlCol="0" anchor="t"/>
          <a:lstStyle/>
          <a:p>
            <a:pPr algn="ctr">
              <a:lnSpc>
                <a:spcPts val="1250"/>
              </a:lnSpc>
            </a:pPr>
            <a:r>
              <a:rPr lang="en-US" sz="1208" dirty="0">
                <a:solidFill>
                  <a:srgbClr val="384653"/>
                </a:solidFill>
                <a:latin typeface="IBM Plex Sans" panose="020B0503050203000203" pitchFamily="34" charset="0"/>
                <a:ea typeface="Montserrat" pitchFamily="34" charset="-122"/>
                <a:cs typeface="Montserrat" pitchFamily="34" charset="-120"/>
              </a:rPr>
              <a:t>Personalized experiences and loyalty</a:t>
            </a:r>
            <a:endParaRPr lang="en-US" sz="1208" dirty="0">
              <a:latin typeface="IBM Plex Sans" panose="020B0503050203000203" pitchFamily="34" charset="0"/>
            </a:endParaRPr>
          </a:p>
        </p:txBody>
      </p:sp>
      <p:sp>
        <p:nvSpPr>
          <p:cNvPr id="17" name="Text 14"/>
          <p:cNvSpPr/>
          <p:nvPr/>
        </p:nvSpPr>
        <p:spPr>
          <a:xfrm>
            <a:off x="1817192" y="5493842"/>
            <a:ext cx="8557618" cy="108943"/>
          </a:xfrm>
          <a:prstGeom prst="rect">
            <a:avLst/>
          </a:prstGeom>
          <a:noFill/>
          <a:ln/>
        </p:spPr>
        <p:txBody>
          <a:bodyPr wrap="none" lIns="0" tIns="0" rIns="0" bIns="0" rtlCol="0" anchor="t"/>
          <a:lstStyle/>
          <a:p>
            <a:pPr>
              <a:lnSpc>
                <a:spcPts val="833"/>
              </a:lnSpc>
            </a:pPr>
            <a:endParaRPr lang="en-US" sz="625" dirty="0">
              <a:latin typeface="IBM Plex Sans" panose="020B0503050203000203" pitchFamily="34" charset="0"/>
            </a:endParaRPr>
          </a:p>
        </p:txBody>
      </p:sp>
      <p:sp>
        <p:nvSpPr>
          <p:cNvPr id="18" name="Shape 15"/>
          <p:cNvSpPr/>
          <p:nvPr/>
        </p:nvSpPr>
        <p:spPr>
          <a:xfrm>
            <a:off x="634633" y="5368745"/>
            <a:ext cx="4245173" cy="1321316"/>
          </a:xfrm>
          <a:prstGeom prst="roundRect">
            <a:avLst>
              <a:gd name="adj" fmla="val 17487"/>
            </a:avLst>
          </a:prstGeom>
          <a:solidFill>
            <a:srgbClr val="D4E9F7"/>
          </a:solidFill>
          <a:ln w="7620">
            <a:solidFill>
              <a:srgbClr val="BACFDD"/>
            </a:solidFill>
            <a:prstDash val="solid"/>
          </a:ln>
        </p:spPr>
      </p:sp>
      <p:sp>
        <p:nvSpPr>
          <p:cNvPr id="19" name="Text 16"/>
          <p:cNvSpPr/>
          <p:nvPr/>
        </p:nvSpPr>
        <p:spPr>
          <a:xfrm>
            <a:off x="871676" y="5451751"/>
            <a:ext cx="1356419" cy="169466"/>
          </a:xfrm>
          <a:prstGeom prst="rect">
            <a:avLst/>
          </a:prstGeom>
          <a:noFill/>
          <a:ln/>
        </p:spPr>
        <p:txBody>
          <a:bodyPr wrap="none" lIns="0" tIns="0" rIns="0" bIns="0" rtlCol="0" anchor="t"/>
          <a:lstStyle/>
          <a:p>
            <a:pPr>
              <a:lnSpc>
                <a:spcPts val="1333"/>
              </a:lnSpc>
            </a:pPr>
            <a:r>
              <a:rPr lang="en-US" sz="1200" b="1" dirty="0">
                <a:solidFill>
                  <a:srgbClr val="384653"/>
                </a:solidFill>
                <a:latin typeface="IBM Plex Sans" panose="020B0503050203000203" pitchFamily="34" charset="0"/>
                <a:ea typeface="Barlow Bold" pitchFamily="34" charset="-122"/>
                <a:cs typeface="Barlow Bold" pitchFamily="34" charset="-120"/>
              </a:rPr>
              <a:t>Strategic Roles of IT</a:t>
            </a:r>
            <a:endParaRPr lang="en-US" sz="1200" dirty="0">
              <a:latin typeface="IBM Plex Sans" panose="020B0503050203000203" pitchFamily="34" charset="0"/>
            </a:endParaRPr>
          </a:p>
        </p:txBody>
      </p:sp>
      <p:sp>
        <p:nvSpPr>
          <p:cNvPr id="20" name="Text 17"/>
          <p:cNvSpPr/>
          <p:nvPr/>
        </p:nvSpPr>
        <p:spPr>
          <a:xfrm>
            <a:off x="634633" y="5621217"/>
            <a:ext cx="4026297" cy="455712"/>
          </a:xfrm>
          <a:prstGeom prst="rect">
            <a:avLst/>
          </a:prstGeom>
          <a:noFill/>
          <a:ln/>
        </p:spPr>
        <p:txBody>
          <a:bodyPr wrap="square" lIns="0" tIns="0" rIns="0" bIns="0" rtlCol="0" anchor="t"/>
          <a:lstStyle/>
          <a:p>
            <a:pPr marL="285739" indent="-285739">
              <a:buSzPct val="100000"/>
              <a:buChar char="•"/>
            </a:pPr>
            <a:r>
              <a:rPr lang="en-US" sz="1200" dirty="0">
                <a:solidFill>
                  <a:srgbClr val="384653"/>
                </a:solidFill>
                <a:latin typeface="IBM Plex Sans" panose="020B0503050203000203" pitchFamily="34" charset="0"/>
                <a:ea typeface="Montserrat" pitchFamily="34" charset="-122"/>
                <a:cs typeface="Montserrat" pitchFamily="34" charset="-120"/>
              </a:rPr>
              <a:t>Operational Excellence — streamline processes and reduce costs</a:t>
            </a:r>
            <a:endParaRPr lang="en-US" sz="1200" dirty="0">
              <a:latin typeface="IBM Plex Sans" panose="020B0503050203000203" pitchFamily="34" charset="0"/>
            </a:endParaRPr>
          </a:p>
          <a:p>
            <a:pPr marL="285739" indent="-285739">
              <a:buSzPct val="100000"/>
              <a:buChar char="•"/>
            </a:pPr>
            <a:r>
              <a:rPr lang="en-US" sz="1200" dirty="0">
                <a:solidFill>
                  <a:srgbClr val="384653"/>
                </a:solidFill>
                <a:latin typeface="IBM Plex Sans" panose="020B0503050203000203" pitchFamily="34" charset="0"/>
                <a:ea typeface="Montserrat" pitchFamily="34" charset="-122"/>
                <a:cs typeface="Montserrat" pitchFamily="34" charset="-120"/>
              </a:rPr>
              <a:t>Customer Intimacy — personalize experiences and improve retention</a:t>
            </a:r>
            <a:endParaRPr lang="en-US" sz="1200" dirty="0">
              <a:latin typeface="IBM Plex Sans" panose="020B0503050203000203" pitchFamily="34" charset="0"/>
            </a:endParaRPr>
          </a:p>
          <a:p>
            <a:pPr marL="285739" indent="-285739">
              <a:buSzPct val="100000"/>
              <a:buChar char="•"/>
            </a:pPr>
            <a:r>
              <a:rPr lang="en-US" sz="1200" dirty="0">
                <a:solidFill>
                  <a:srgbClr val="384653"/>
                </a:solidFill>
                <a:latin typeface="IBM Plex Sans" panose="020B0503050203000203" pitchFamily="34" charset="0"/>
                <a:ea typeface="Montserrat" pitchFamily="34" charset="-122"/>
                <a:cs typeface="Montserrat" pitchFamily="34" charset="-120"/>
              </a:rPr>
              <a:t>Innovation — enable new products, services, and business models</a:t>
            </a:r>
            <a:endParaRPr lang="en-US" sz="1200" dirty="0">
              <a:latin typeface="IBM Plex Sans" panose="020B0503050203000203" pitchFamily="34" charset="0"/>
            </a:endParaRPr>
          </a:p>
        </p:txBody>
      </p:sp>
      <p:sp>
        <p:nvSpPr>
          <p:cNvPr id="21" name="Shape 18"/>
          <p:cNvSpPr/>
          <p:nvPr/>
        </p:nvSpPr>
        <p:spPr>
          <a:xfrm>
            <a:off x="5718732" y="5360984"/>
            <a:ext cx="4245173" cy="1303976"/>
          </a:xfrm>
          <a:prstGeom prst="roundRect">
            <a:avLst>
              <a:gd name="adj" fmla="val 17487"/>
            </a:avLst>
          </a:prstGeom>
          <a:solidFill>
            <a:srgbClr val="D4E9F7"/>
          </a:solidFill>
          <a:ln w="7620">
            <a:solidFill>
              <a:srgbClr val="BACFDD"/>
            </a:solidFill>
            <a:prstDash val="solid"/>
          </a:ln>
        </p:spPr>
      </p:sp>
      <p:sp>
        <p:nvSpPr>
          <p:cNvPr id="22" name="Text 19"/>
          <p:cNvSpPr/>
          <p:nvPr/>
        </p:nvSpPr>
        <p:spPr>
          <a:xfrm>
            <a:off x="6096000" y="5515408"/>
            <a:ext cx="1356419" cy="169466"/>
          </a:xfrm>
          <a:prstGeom prst="rect">
            <a:avLst/>
          </a:prstGeom>
          <a:noFill/>
          <a:ln/>
        </p:spPr>
        <p:txBody>
          <a:bodyPr wrap="none" lIns="0" tIns="0" rIns="0" bIns="0" rtlCol="0" anchor="t"/>
          <a:lstStyle/>
          <a:p>
            <a:pPr>
              <a:lnSpc>
                <a:spcPts val="1333"/>
              </a:lnSpc>
            </a:pPr>
            <a:r>
              <a:rPr lang="en-US" sz="1200" b="1" dirty="0">
                <a:solidFill>
                  <a:srgbClr val="384653"/>
                </a:solidFill>
                <a:latin typeface="IBM Plex Sans" panose="020B0503050203000203" pitchFamily="34" charset="0"/>
                <a:ea typeface="Barlow Bold" pitchFamily="34" charset="-122"/>
                <a:cs typeface="Barlow Bold" pitchFamily="34" charset="-120"/>
              </a:rPr>
              <a:t>Real Example</a:t>
            </a:r>
            <a:endParaRPr lang="en-US" sz="1200" dirty="0">
              <a:latin typeface="IBM Plex Sans" panose="020B0503050203000203" pitchFamily="34" charset="0"/>
            </a:endParaRPr>
          </a:p>
        </p:txBody>
      </p:sp>
      <p:sp>
        <p:nvSpPr>
          <p:cNvPr id="23" name="Text 20"/>
          <p:cNvSpPr/>
          <p:nvPr/>
        </p:nvSpPr>
        <p:spPr>
          <a:xfrm>
            <a:off x="6088289" y="5795221"/>
            <a:ext cx="3644992" cy="749127"/>
          </a:xfrm>
          <a:prstGeom prst="rect">
            <a:avLst/>
          </a:prstGeom>
          <a:noFill/>
          <a:ln/>
        </p:spPr>
        <p:txBody>
          <a:bodyPr wrap="square" lIns="0" tIns="0" rIns="0" bIns="0" rtlCol="0" anchor="t"/>
          <a:lstStyle/>
          <a:p>
            <a:r>
              <a:rPr lang="en-US" sz="1200" dirty="0">
                <a:solidFill>
                  <a:srgbClr val="384653"/>
                </a:solidFill>
                <a:latin typeface="IBM Plex Sans" panose="020B0503050203000203" pitchFamily="34" charset="0"/>
                <a:ea typeface="Montserrat" pitchFamily="34" charset="-122"/>
                <a:cs typeface="Montserrat" pitchFamily="34" charset="-120"/>
              </a:rPr>
              <a:t>Netflix uses sophisticated IT (data pipelines, recommendation algorithms, cloud infrastructure) to deliver personalized content, retain customers, and expand into new markets.</a:t>
            </a:r>
            <a:endParaRPr lang="en-US" sz="1200" dirty="0">
              <a:latin typeface="IBM Plex Sans" panose="020B050305020300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45284" y="624333"/>
            <a:ext cx="6356152" cy="1039218"/>
          </a:xfrm>
          <a:prstGeom prst="rect">
            <a:avLst/>
          </a:prstGeom>
          <a:noFill/>
          <a:ln/>
        </p:spPr>
        <p:txBody>
          <a:bodyPr wrap="square" lIns="0" tIns="0" rIns="0" bIns="0" rtlCol="0" anchor="t"/>
          <a:lstStyle/>
          <a:p>
            <a:pPr>
              <a:lnSpc>
                <a:spcPts val="4083"/>
              </a:lnSpc>
            </a:pPr>
            <a:r>
              <a:rPr lang="en-US" sz="3250" b="1" dirty="0">
                <a:solidFill>
                  <a:srgbClr val="2E3C4E"/>
                </a:solidFill>
                <a:latin typeface="IBM Plex Sans" panose="020B0503050203000203" pitchFamily="34" charset="0"/>
                <a:ea typeface="Barlow Bold" pitchFamily="34" charset="-122"/>
                <a:cs typeface="Barlow Bold" pitchFamily="34" charset="-120"/>
              </a:rPr>
              <a:t>Interplay Between IT and Business Strategy</a:t>
            </a:r>
            <a:endParaRPr lang="en-US" sz="3250" dirty="0">
              <a:latin typeface="IBM Plex Sans" panose="020B0503050203000203" pitchFamily="34" charset="0"/>
            </a:endParaRPr>
          </a:p>
        </p:txBody>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5284" y="1815664"/>
            <a:ext cx="236934" cy="236934"/>
          </a:xfrm>
          <a:prstGeom prst="rect">
            <a:avLst/>
          </a:prstGeom>
        </p:spPr>
      </p:pic>
      <p:sp>
        <p:nvSpPr>
          <p:cNvPr id="5" name="Text 1"/>
          <p:cNvSpPr/>
          <p:nvPr/>
        </p:nvSpPr>
        <p:spPr>
          <a:xfrm>
            <a:off x="1348482" y="1792843"/>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Mutual Influence</a:t>
            </a:r>
            <a:endParaRPr lang="en-US" sz="1625" dirty="0">
              <a:latin typeface="IBM Plex Sans" panose="020B0503050203000203" pitchFamily="34" charset="0"/>
            </a:endParaRPr>
          </a:p>
        </p:txBody>
      </p:sp>
      <p:sp>
        <p:nvSpPr>
          <p:cNvPr id="6" name="Text 2"/>
          <p:cNvSpPr/>
          <p:nvPr/>
        </p:nvSpPr>
        <p:spPr>
          <a:xfrm>
            <a:off x="1348482" y="2063600"/>
            <a:ext cx="8232398" cy="75813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Strategy defines which IT investments are prioritized (e.g., customer-focused vs cost-focused), while IT capabilities expand what strategic options are possible.</a:t>
            </a:r>
            <a:endParaRPr lang="en-US" sz="1208" dirty="0">
              <a:latin typeface="IBM Plex Sans" panose="020B0503050203000203" pitchFamily="34" charset="0"/>
            </a:endParaRPr>
          </a:p>
        </p:txBody>
      </p:sp>
      <p:pic>
        <p:nvPicPr>
          <p:cNvPr id="7"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589" y="3192066"/>
            <a:ext cx="236934" cy="236934"/>
          </a:xfrm>
          <a:prstGeom prst="rect">
            <a:avLst/>
          </a:prstGeom>
        </p:spPr>
      </p:pic>
      <p:sp>
        <p:nvSpPr>
          <p:cNvPr id="8" name="Text 3"/>
          <p:cNvSpPr/>
          <p:nvPr/>
        </p:nvSpPr>
        <p:spPr>
          <a:xfrm>
            <a:off x="1419602" y="3192066"/>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Investment Decisions</a:t>
            </a:r>
            <a:endParaRPr lang="en-US" sz="1625" dirty="0">
              <a:latin typeface="IBM Plex Sans" panose="020B0503050203000203" pitchFamily="34" charset="0"/>
            </a:endParaRPr>
          </a:p>
        </p:txBody>
      </p:sp>
      <p:sp>
        <p:nvSpPr>
          <p:cNvPr id="9" name="Text 4"/>
          <p:cNvSpPr/>
          <p:nvPr/>
        </p:nvSpPr>
        <p:spPr>
          <a:xfrm>
            <a:off x="1419602" y="3602981"/>
            <a:ext cx="8161278"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Choosing between build vs buy, cloud vs on-premises, and data analytics platforms should align with long-term strategy and risk tolerance.</a:t>
            </a:r>
            <a:endParaRPr lang="en-US" sz="1400" dirty="0">
              <a:latin typeface="IBM Plex Sans" panose="020B0503050203000203" pitchFamily="34" charset="0"/>
            </a:endParaRPr>
          </a:p>
        </p:txBody>
      </p:sp>
      <p:pic>
        <p:nvPicPr>
          <p:cNvPr id="10"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589" y="4403427"/>
            <a:ext cx="236934" cy="236934"/>
          </a:xfrm>
          <a:prstGeom prst="rect">
            <a:avLst/>
          </a:prstGeom>
        </p:spPr>
      </p:pic>
      <p:sp>
        <p:nvSpPr>
          <p:cNvPr id="11" name="Text 5"/>
          <p:cNvSpPr/>
          <p:nvPr/>
        </p:nvSpPr>
        <p:spPr>
          <a:xfrm>
            <a:off x="1348481" y="4403427"/>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Organizational Impact</a:t>
            </a:r>
            <a:endParaRPr lang="en-US" sz="1625" dirty="0">
              <a:latin typeface="IBM Plex Sans" panose="020B0503050203000203" pitchFamily="34" charset="0"/>
            </a:endParaRPr>
          </a:p>
        </p:txBody>
      </p:sp>
      <p:sp>
        <p:nvSpPr>
          <p:cNvPr id="12" name="Text 6"/>
          <p:cNvSpPr/>
          <p:nvPr/>
        </p:nvSpPr>
        <p:spPr>
          <a:xfrm>
            <a:off x="1348482" y="5012185"/>
            <a:ext cx="8466078" cy="758131"/>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Digital firms design organizational structures and processes around technology — leading to faster decision cycles and more flexible operations.</a:t>
            </a:r>
            <a:endParaRPr lang="en-US" sz="1400" dirty="0">
              <a:latin typeface="IBM Plex Sans" panose="020B0503050203000203" pitchFamily="34" charset="0"/>
            </a:endParaRPr>
          </a:p>
        </p:txBody>
      </p:sp>
      <p:sp>
        <p:nvSpPr>
          <p:cNvPr id="13" name="Text 7"/>
          <p:cNvSpPr/>
          <p:nvPr/>
        </p:nvSpPr>
        <p:spPr>
          <a:xfrm>
            <a:off x="5203924" y="5812235"/>
            <a:ext cx="6356152" cy="404416"/>
          </a:xfrm>
          <a:prstGeom prst="rect">
            <a:avLst/>
          </a:prstGeom>
          <a:noFill/>
          <a:ln/>
        </p:spPr>
        <p:txBody>
          <a:bodyPr wrap="square" lIns="0" tIns="0" rIns="0" bIns="0" rtlCol="0" anchor="t"/>
          <a:lstStyle/>
          <a:p>
            <a:pPr>
              <a:lnSpc>
                <a:spcPts val="1583"/>
              </a:lnSpc>
            </a:pPr>
            <a:endParaRPr lang="en-US" sz="958" dirty="0">
              <a:latin typeface="IBM Plex Sans" panose="020B050305020300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631924" y="2555181"/>
            <a:ext cx="6356152" cy="1187847"/>
          </a:xfrm>
          <a:prstGeom prst="rect">
            <a:avLst/>
          </a:prstGeom>
          <a:noFill/>
          <a:ln/>
        </p:spPr>
        <p:txBody>
          <a:bodyPr wrap="square" lIns="0" tIns="0" rIns="0" bIns="0" rtlCol="0" anchor="t"/>
          <a:lstStyle/>
          <a:p>
            <a:pPr>
              <a:lnSpc>
                <a:spcPts val="4666"/>
              </a:lnSpc>
            </a:pPr>
            <a:r>
              <a:rPr lang="en-US" sz="3708" b="1" u="sng" dirty="0">
                <a:solidFill>
                  <a:srgbClr val="0070C0"/>
                </a:solidFill>
                <a:latin typeface="Arial Rounded MT Bold" panose="020F0704030504030204" pitchFamily="34" charset="0"/>
                <a:ea typeface="Barlow Bold" pitchFamily="34" charset="-122"/>
                <a:cs typeface="Barlow Bold" pitchFamily="34" charset="-120"/>
              </a:rPr>
              <a:t>Data Types, Sources, &amp; Lifecycle</a:t>
            </a:r>
            <a:endParaRPr lang="en-US" sz="3708" u="sng" dirty="0">
              <a:solidFill>
                <a:srgbClr val="0070C0"/>
              </a:solidFill>
              <a:latin typeface="Arial Rounded MT Bold" panose="020F0704030504030204" pitchFamily="34" charset="0"/>
            </a:endParaRPr>
          </a:p>
        </p:txBody>
      </p:sp>
      <p:sp>
        <p:nvSpPr>
          <p:cNvPr id="4" name="Text 1"/>
          <p:cNvSpPr/>
          <p:nvPr/>
        </p:nvSpPr>
        <p:spPr>
          <a:xfrm>
            <a:off x="631924" y="4013795"/>
            <a:ext cx="6356152" cy="288925"/>
          </a:xfrm>
          <a:prstGeom prst="rect">
            <a:avLst/>
          </a:prstGeom>
          <a:noFill/>
          <a:ln/>
        </p:spPr>
        <p:txBody>
          <a:bodyPr wrap="non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A foundational guide for aspiring data professionals</a:t>
            </a:r>
            <a:endParaRPr lang="en-US" sz="1417" dirty="0">
              <a:latin typeface="IBM Plex Sans" panose="020B050305020300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2189956" y="1167011"/>
            <a:ext cx="481508" cy="439044"/>
          </a:xfrm>
          <a:prstGeom prst="rect">
            <a:avLst/>
          </a:prstGeom>
          <a:noFill/>
          <a:ln/>
        </p:spPr>
        <p:txBody>
          <a:bodyPr wrap="none" lIns="0" tIns="0" rIns="0" bIns="0" rtlCol="0" anchor="t"/>
          <a:lstStyle/>
          <a:p>
            <a:pPr>
              <a:lnSpc>
                <a:spcPts val="875"/>
              </a:lnSpc>
            </a:pPr>
            <a:endParaRPr lang="en-US" sz="667" dirty="0">
              <a:latin typeface="IBM Plex Sans" panose="020B0503050203000203" pitchFamily="34" charset="0"/>
            </a:endParaRPr>
          </a:p>
        </p:txBody>
      </p:sp>
      <p:sp>
        <p:nvSpPr>
          <p:cNvPr id="4" name="Text 2"/>
          <p:cNvSpPr/>
          <p:nvPr/>
        </p:nvSpPr>
        <p:spPr>
          <a:xfrm>
            <a:off x="955973" y="879178"/>
            <a:ext cx="2673945" cy="287833"/>
          </a:xfrm>
          <a:prstGeom prst="rect">
            <a:avLst/>
          </a:prstGeom>
          <a:noFill/>
          <a:ln/>
        </p:spPr>
        <p:txBody>
          <a:bodyPr wrap="none" lIns="0" tIns="0" rIns="0" bIns="0" rtlCol="0" anchor="t"/>
          <a:lstStyle/>
          <a:p>
            <a:pPr>
              <a:lnSpc>
                <a:spcPts val="2250"/>
              </a:lnSpc>
            </a:pPr>
            <a:r>
              <a:rPr lang="en-US" sz="1792" b="1" dirty="0">
                <a:solidFill>
                  <a:srgbClr val="2E3C4E"/>
                </a:solidFill>
                <a:latin typeface="IBM Plex Sans" panose="020B0503050203000203" pitchFamily="34" charset="0"/>
                <a:ea typeface="Barlow Bold" pitchFamily="34" charset="-122"/>
                <a:cs typeface="Barlow Bold" pitchFamily="34" charset="-120"/>
              </a:rPr>
              <a:t>Understanding Data Types</a:t>
            </a:r>
            <a:endParaRPr lang="en-US" sz="1792" dirty="0">
              <a:latin typeface="IBM Plex Sans" panose="020B0503050203000203" pitchFamily="34" charset="0"/>
            </a:endParaRPr>
          </a:p>
        </p:txBody>
      </p:sp>
      <p:sp>
        <p:nvSpPr>
          <p:cNvPr id="5" name="Text 3"/>
          <p:cNvSpPr/>
          <p:nvPr/>
        </p:nvSpPr>
        <p:spPr>
          <a:xfrm>
            <a:off x="955973" y="1505347"/>
            <a:ext cx="7943255" cy="280789"/>
          </a:xfrm>
          <a:prstGeom prst="rect">
            <a:avLst/>
          </a:prstGeom>
          <a:noFill/>
          <a:ln/>
        </p:spPr>
        <p:txBody>
          <a:bodyPr wrap="square" lIns="0" tIns="0" rIns="0" bIns="0" rtlCol="0" anchor="t"/>
          <a:lstStyle/>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Data comes in many forms, each with unique characteristics and optimal handling methods. Recognizing these types is crucial for effective data management.</a:t>
            </a:r>
            <a:endParaRPr lang="en-US" sz="1400" dirty="0">
              <a:latin typeface="IBM Plex Sans" panose="020B0503050203000203" pitchFamily="34" charset="0"/>
            </a:endParaRPr>
          </a:p>
        </p:txBody>
      </p:sp>
      <p:pic>
        <p:nvPicPr>
          <p:cNvPr id="6" name="Image 0" descr="preencoded.png"/>
          <p:cNvPicPr>
            <a:picLocks noChangeAspect="1"/>
          </p:cNvPicPr>
          <p:nvPr/>
        </p:nvPicPr>
        <p:blipFill>
          <a:blip r:embed="rId3"/>
          <a:stretch>
            <a:fillRect/>
          </a:stretch>
        </p:blipFill>
        <p:spPr>
          <a:xfrm>
            <a:off x="955973" y="2337485"/>
            <a:ext cx="1296293" cy="1296293"/>
          </a:xfrm>
          <a:prstGeom prst="rect">
            <a:avLst/>
          </a:prstGeom>
        </p:spPr>
      </p:pic>
      <p:sp>
        <p:nvSpPr>
          <p:cNvPr id="7" name="Text 4"/>
          <p:cNvSpPr/>
          <p:nvPr/>
        </p:nvSpPr>
        <p:spPr>
          <a:xfrm>
            <a:off x="2430710" y="2447429"/>
            <a:ext cx="1230114" cy="179784"/>
          </a:xfrm>
          <a:prstGeom prst="rect">
            <a:avLst/>
          </a:prstGeom>
          <a:noFill/>
          <a:ln/>
        </p:spPr>
        <p:txBody>
          <a:bodyPr wrap="none" lIns="0" tIns="0" rIns="0" bIns="0" rtlCol="0" anchor="t"/>
          <a:lstStyle/>
          <a:p>
            <a:pPr>
              <a:lnSpc>
                <a:spcPts val="1375"/>
              </a:lnSpc>
            </a:pPr>
            <a:r>
              <a:rPr lang="en-US" sz="1400" b="1" dirty="0">
                <a:solidFill>
                  <a:srgbClr val="384653"/>
                </a:solidFill>
                <a:latin typeface="IBM Plex Sans" panose="020B0503050203000203" pitchFamily="34" charset="0"/>
                <a:ea typeface="Barlow Bold" pitchFamily="34" charset="-122"/>
                <a:cs typeface="Barlow Bold" pitchFamily="34" charset="-120"/>
              </a:rPr>
              <a:t>Structured Data</a:t>
            </a:r>
            <a:endParaRPr lang="en-US" sz="1400" dirty="0">
              <a:latin typeface="IBM Plex Sans" panose="020B0503050203000203" pitchFamily="34" charset="0"/>
            </a:endParaRPr>
          </a:p>
        </p:txBody>
      </p:sp>
      <p:sp>
        <p:nvSpPr>
          <p:cNvPr id="8" name="Text 5"/>
          <p:cNvSpPr/>
          <p:nvPr/>
        </p:nvSpPr>
        <p:spPr>
          <a:xfrm>
            <a:off x="2449631" y="2695386"/>
            <a:ext cx="1942068" cy="1263551"/>
          </a:xfrm>
          <a:prstGeom prst="rect">
            <a:avLst/>
          </a:prstGeom>
          <a:noFill/>
          <a:ln/>
        </p:spPr>
        <p:txBody>
          <a:bodyPr wrap="square" lIns="0" tIns="0" rIns="0" bIns="0" rtlCol="0" anchor="t"/>
          <a:lstStyle/>
          <a:p>
            <a:r>
              <a:rPr lang="en-US" sz="1400" dirty="0">
                <a:solidFill>
                  <a:srgbClr val="384653"/>
                </a:solidFill>
                <a:latin typeface="IBM Plex Sans" panose="020B0503050203000203" pitchFamily="34" charset="0"/>
                <a:ea typeface="Montserrat" pitchFamily="34" charset="-122"/>
                <a:cs typeface="Montserrat" pitchFamily="34" charset="-120"/>
              </a:rPr>
              <a:t>Highly organized data that fits into a fixed field within a record or file. Think of traditional relational databases where information is stored in tables with predefined schemas.</a:t>
            </a:r>
            <a:endParaRPr lang="en-US" sz="1400" dirty="0">
              <a:latin typeface="IBM Plex Sans" panose="020B0503050203000203" pitchFamily="34" charset="0"/>
            </a:endParaRPr>
          </a:p>
        </p:txBody>
      </p:sp>
      <p:sp>
        <p:nvSpPr>
          <p:cNvPr id="9" name="Text 6"/>
          <p:cNvSpPr/>
          <p:nvPr/>
        </p:nvSpPr>
        <p:spPr>
          <a:xfrm>
            <a:off x="2500431" y="4685109"/>
            <a:ext cx="1891268" cy="1005880"/>
          </a:xfrm>
          <a:prstGeom prst="rect">
            <a:avLst/>
          </a:prstGeom>
          <a:noFill/>
          <a:ln/>
        </p:spPr>
        <p:txBody>
          <a:bodyPr wrap="square" lIns="0" tIns="0" rIns="0" bIns="0" rtlCol="0" anchor="t"/>
          <a:lstStyle/>
          <a:p>
            <a:pPr marL="285739" indent="-285739">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Easy to store and query</a:t>
            </a:r>
            <a:endParaRPr lang="en-US" sz="1400" dirty="0">
              <a:latin typeface="IBM Plex Sans" panose="020B0503050203000203" pitchFamily="34" charset="0"/>
            </a:endParaRPr>
          </a:p>
          <a:p>
            <a:pPr marL="285739" indent="-285739">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Examples: Customer names in a CRM, transaction dates in an ERP system</a:t>
            </a:r>
            <a:endParaRPr lang="en-US" sz="1400" dirty="0">
              <a:latin typeface="IBM Plex Sans" panose="020B0503050203000203" pitchFamily="34" charset="0"/>
            </a:endParaRPr>
          </a:p>
        </p:txBody>
      </p:sp>
      <p:pic>
        <p:nvPicPr>
          <p:cNvPr id="10" name="Image 1" descr="preencoded.png"/>
          <p:cNvPicPr>
            <a:picLocks noChangeAspect="1"/>
          </p:cNvPicPr>
          <p:nvPr/>
        </p:nvPicPr>
        <p:blipFill>
          <a:blip r:embed="rId4"/>
          <a:stretch>
            <a:fillRect/>
          </a:stretch>
        </p:blipFill>
        <p:spPr>
          <a:xfrm>
            <a:off x="4474447" y="2337484"/>
            <a:ext cx="1296293" cy="1296293"/>
          </a:xfrm>
          <a:prstGeom prst="rect">
            <a:avLst/>
          </a:prstGeom>
        </p:spPr>
      </p:pic>
      <p:sp>
        <p:nvSpPr>
          <p:cNvPr id="11" name="Text 7"/>
          <p:cNvSpPr/>
          <p:nvPr/>
        </p:nvSpPr>
        <p:spPr>
          <a:xfrm>
            <a:off x="5853488" y="2407742"/>
            <a:ext cx="1230114" cy="179784"/>
          </a:xfrm>
          <a:prstGeom prst="rect">
            <a:avLst/>
          </a:prstGeom>
          <a:noFill/>
          <a:ln/>
        </p:spPr>
        <p:txBody>
          <a:bodyPr wrap="none" lIns="0" tIns="0" rIns="0" bIns="0" rtlCol="0" anchor="t"/>
          <a:lstStyle/>
          <a:p>
            <a:pPr>
              <a:lnSpc>
                <a:spcPts val="1375"/>
              </a:lnSpc>
            </a:pPr>
            <a:r>
              <a:rPr lang="en-US" sz="1400" b="1" dirty="0">
                <a:solidFill>
                  <a:srgbClr val="384653"/>
                </a:solidFill>
                <a:latin typeface="IBM Plex Sans" panose="020B0503050203000203" pitchFamily="34" charset="0"/>
                <a:ea typeface="Barlow Bold" pitchFamily="34" charset="-122"/>
                <a:cs typeface="Barlow Bold" pitchFamily="34" charset="-120"/>
              </a:rPr>
              <a:t>Unstructured Data</a:t>
            </a:r>
            <a:endParaRPr lang="en-US" sz="1400" dirty="0">
              <a:latin typeface="IBM Plex Sans" panose="020B0503050203000203" pitchFamily="34" charset="0"/>
            </a:endParaRPr>
          </a:p>
        </p:txBody>
      </p:sp>
      <p:sp>
        <p:nvSpPr>
          <p:cNvPr id="12" name="Text 8"/>
          <p:cNvSpPr/>
          <p:nvPr/>
        </p:nvSpPr>
        <p:spPr>
          <a:xfrm>
            <a:off x="5836919" y="2627213"/>
            <a:ext cx="1555375" cy="1123157"/>
          </a:xfrm>
          <a:prstGeom prst="rect">
            <a:avLst/>
          </a:prstGeom>
          <a:noFill/>
          <a:ln/>
        </p:spPr>
        <p:txBody>
          <a:bodyPr wrap="square" lIns="0" tIns="0" rIns="0" bIns="0" rtlCol="0" anchor="t"/>
          <a:lstStyle/>
          <a:p>
            <a:r>
              <a:rPr lang="en-US" sz="1400" dirty="0">
                <a:solidFill>
                  <a:srgbClr val="384653"/>
                </a:solidFill>
                <a:latin typeface="IBM Plex Sans" panose="020B0503050203000203" pitchFamily="34" charset="0"/>
                <a:ea typeface="Montserrat" pitchFamily="34" charset="-122"/>
                <a:cs typeface="Montserrat" pitchFamily="34" charset="-120"/>
              </a:rPr>
              <a:t>Data that does not have a predefined data model or is not organized in a predefined manner. It makes up the vast majority of data generated today.</a:t>
            </a:r>
            <a:endParaRPr lang="en-US" sz="1400" dirty="0">
              <a:latin typeface="IBM Plex Sans" panose="020B0503050203000203" pitchFamily="34" charset="0"/>
            </a:endParaRPr>
          </a:p>
        </p:txBody>
      </p:sp>
      <p:sp>
        <p:nvSpPr>
          <p:cNvPr id="13" name="Text 9"/>
          <p:cNvSpPr/>
          <p:nvPr/>
        </p:nvSpPr>
        <p:spPr>
          <a:xfrm>
            <a:off x="5668971" y="4982151"/>
            <a:ext cx="1891269" cy="865485"/>
          </a:xfrm>
          <a:prstGeom prst="rect">
            <a:avLst/>
          </a:prstGeom>
          <a:noFill/>
          <a:ln/>
        </p:spPr>
        <p:txBody>
          <a:bodyPr wrap="square" lIns="0" tIns="0" rIns="0" bIns="0" rtlCol="0" anchor="t"/>
          <a:lstStyle/>
          <a:p>
            <a:pPr marL="285739" indent="-285739">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Harder to analyze directly</a:t>
            </a:r>
            <a:endParaRPr lang="en-US" sz="1400" dirty="0">
              <a:latin typeface="IBM Plex Sans" panose="020B0503050203000203" pitchFamily="34" charset="0"/>
            </a:endParaRPr>
          </a:p>
          <a:p>
            <a:pPr marL="285739" indent="-285739">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Examples: Emails, social media posts, audio files, videos, PDF documents</a:t>
            </a:r>
            <a:endParaRPr lang="en-US" sz="1400" dirty="0">
              <a:latin typeface="IBM Plex Sans" panose="020B0503050203000203" pitchFamily="34" charset="0"/>
            </a:endParaRPr>
          </a:p>
        </p:txBody>
      </p:sp>
      <p:pic>
        <p:nvPicPr>
          <p:cNvPr id="14" name="Image 2" descr="preencoded.png"/>
          <p:cNvPicPr>
            <a:picLocks noChangeAspect="1"/>
          </p:cNvPicPr>
          <p:nvPr/>
        </p:nvPicPr>
        <p:blipFill>
          <a:blip r:embed="rId5"/>
          <a:stretch>
            <a:fillRect/>
          </a:stretch>
        </p:blipFill>
        <p:spPr>
          <a:xfrm>
            <a:off x="7392294" y="2407742"/>
            <a:ext cx="1296293" cy="1296293"/>
          </a:xfrm>
          <a:prstGeom prst="rect">
            <a:avLst/>
          </a:prstGeom>
        </p:spPr>
      </p:pic>
      <p:sp>
        <p:nvSpPr>
          <p:cNvPr id="15" name="Text 10"/>
          <p:cNvSpPr/>
          <p:nvPr/>
        </p:nvSpPr>
        <p:spPr>
          <a:xfrm>
            <a:off x="8837514" y="2447429"/>
            <a:ext cx="1678086" cy="359569"/>
          </a:xfrm>
          <a:prstGeom prst="rect">
            <a:avLst/>
          </a:prstGeom>
          <a:noFill/>
          <a:ln/>
        </p:spPr>
        <p:txBody>
          <a:bodyPr wrap="square" lIns="0" tIns="0" rIns="0" bIns="0" rtlCol="0" anchor="t"/>
          <a:lstStyle/>
          <a:p>
            <a:pPr>
              <a:lnSpc>
                <a:spcPts val="1375"/>
              </a:lnSpc>
            </a:pPr>
            <a:r>
              <a:rPr lang="en-US" sz="1400" b="1" dirty="0">
                <a:solidFill>
                  <a:srgbClr val="384653"/>
                </a:solidFill>
                <a:latin typeface="IBM Plex Sans" panose="020B0503050203000203" pitchFamily="34" charset="0"/>
                <a:ea typeface="Barlow Bold" pitchFamily="34" charset="-122"/>
                <a:cs typeface="Barlow Bold" pitchFamily="34" charset="-120"/>
              </a:rPr>
              <a:t>Semi-Structured Data</a:t>
            </a:r>
            <a:endParaRPr lang="en-US" sz="1400" dirty="0">
              <a:latin typeface="IBM Plex Sans" panose="020B0503050203000203" pitchFamily="34" charset="0"/>
            </a:endParaRPr>
          </a:p>
        </p:txBody>
      </p:sp>
      <p:sp>
        <p:nvSpPr>
          <p:cNvPr id="16" name="Text 11"/>
          <p:cNvSpPr/>
          <p:nvPr/>
        </p:nvSpPr>
        <p:spPr>
          <a:xfrm>
            <a:off x="8837513" y="2806998"/>
            <a:ext cx="2033687" cy="1403945"/>
          </a:xfrm>
          <a:prstGeom prst="rect">
            <a:avLst/>
          </a:prstGeom>
          <a:noFill/>
          <a:ln/>
        </p:spPr>
        <p:txBody>
          <a:bodyPr wrap="square" lIns="0" tIns="0" rIns="0" bIns="0" rtlCol="0" anchor="t"/>
          <a:lstStyle/>
          <a:p>
            <a:r>
              <a:rPr lang="en-US" sz="1400" dirty="0">
                <a:solidFill>
                  <a:srgbClr val="384653"/>
                </a:solidFill>
                <a:latin typeface="IBM Plex Sans" panose="020B0503050203000203" pitchFamily="34" charset="0"/>
                <a:ea typeface="Montserrat" pitchFamily="34" charset="-122"/>
                <a:cs typeface="Montserrat" pitchFamily="34" charset="-120"/>
              </a:rPr>
              <a:t>A form of structured data that does not conform to the formal structure of relational databases but contains tags or markers to separate semantic elements and enforce hierarchies.</a:t>
            </a:r>
            <a:endParaRPr lang="en-US" sz="1400" dirty="0">
              <a:latin typeface="IBM Plex Sans" panose="020B0503050203000203" pitchFamily="34" charset="0"/>
            </a:endParaRPr>
          </a:p>
        </p:txBody>
      </p:sp>
      <p:sp>
        <p:nvSpPr>
          <p:cNvPr id="17" name="Text 12"/>
          <p:cNvSpPr/>
          <p:nvPr/>
        </p:nvSpPr>
        <p:spPr>
          <a:xfrm>
            <a:off x="8837512" y="4982151"/>
            <a:ext cx="2114967" cy="1146274"/>
          </a:xfrm>
          <a:prstGeom prst="rect">
            <a:avLst/>
          </a:prstGeom>
          <a:noFill/>
          <a:ln/>
        </p:spPr>
        <p:txBody>
          <a:bodyPr wrap="square" lIns="0" tIns="0" rIns="0" bIns="0" rtlCol="0" anchor="t"/>
          <a:lstStyle/>
          <a:p>
            <a:pPr marL="285739" indent="-285739">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More flexible than structured, easier to process than unstructured</a:t>
            </a:r>
            <a:endParaRPr lang="en-US" sz="1400" dirty="0">
              <a:latin typeface="IBM Plex Sans" panose="020B0503050203000203" pitchFamily="34" charset="0"/>
            </a:endParaRPr>
          </a:p>
          <a:p>
            <a:pPr marL="285739" indent="-285739">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Examples: JSON, XML files, NoSQL databases, sensor data</a:t>
            </a:r>
            <a:endParaRPr lang="en-US" sz="1400" dirty="0">
              <a:latin typeface="IBM Plex Sans" panose="020B050305020300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36836" y="793116"/>
            <a:ext cx="588665" cy="141089"/>
          </a:xfrm>
          <a:prstGeom prst="rect">
            <a:avLst/>
          </a:prstGeom>
          <a:noFill/>
          <a:ln/>
        </p:spPr>
        <p:txBody>
          <a:bodyPr wrap="none" lIns="0" tIns="0" rIns="0" bIns="0" rtlCol="0" anchor="t"/>
          <a:lstStyle/>
          <a:p>
            <a:pPr>
              <a:lnSpc>
                <a:spcPts val="1083"/>
              </a:lnSpc>
            </a:pPr>
            <a:endParaRPr lang="en-US" sz="1400" dirty="0">
              <a:latin typeface="IBM Plex Sans" panose="020B0503050203000203" pitchFamily="34" charset="0"/>
            </a:endParaRPr>
          </a:p>
        </p:txBody>
      </p:sp>
      <p:sp>
        <p:nvSpPr>
          <p:cNvPr id="4" name="Text 2"/>
          <p:cNvSpPr/>
          <p:nvPr/>
        </p:nvSpPr>
        <p:spPr>
          <a:xfrm>
            <a:off x="1019869" y="641162"/>
            <a:ext cx="2714526" cy="338932"/>
          </a:xfrm>
          <a:prstGeom prst="rect">
            <a:avLst/>
          </a:prstGeom>
          <a:noFill/>
          <a:ln/>
        </p:spPr>
        <p:txBody>
          <a:bodyPr wrap="none" lIns="0" tIns="0" rIns="0" bIns="0" rtlCol="0" anchor="t"/>
          <a:lstStyle/>
          <a:p>
            <a:pPr>
              <a:lnSpc>
                <a:spcPts val="2667"/>
              </a:lnSpc>
            </a:pPr>
            <a:r>
              <a:rPr lang="en-US" sz="2000" b="1" dirty="0">
                <a:solidFill>
                  <a:srgbClr val="2E3C4E"/>
                </a:solidFill>
                <a:latin typeface="IBM Plex Sans" panose="020B0503050203000203" pitchFamily="34" charset="0"/>
                <a:ea typeface="Barlow Bold" pitchFamily="34" charset="-122"/>
                <a:cs typeface="Barlow Bold" pitchFamily="34" charset="-120"/>
              </a:rPr>
              <a:t>Common Data Sources</a:t>
            </a:r>
            <a:endParaRPr lang="en-US" sz="2000" dirty="0">
              <a:latin typeface="IBM Plex Sans" panose="020B0503050203000203" pitchFamily="34" charset="0"/>
            </a:endParaRPr>
          </a:p>
        </p:txBody>
      </p:sp>
      <p:sp>
        <p:nvSpPr>
          <p:cNvPr id="5" name="Text 3"/>
          <p:cNvSpPr/>
          <p:nvPr/>
        </p:nvSpPr>
        <p:spPr>
          <a:xfrm>
            <a:off x="1019869" y="1306572"/>
            <a:ext cx="9354543" cy="500795"/>
          </a:xfrm>
          <a:prstGeom prst="rect">
            <a:avLst/>
          </a:prstGeom>
          <a:noFill/>
          <a:ln/>
        </p:spPr>
        <p:txBody>
          <a:bodyPr wrap="none" lIns="0" tIns="0" rIns="0" bIns="0" rtlCol="0" anchor="t"/>
          <a:lstStyle/>
          <a:p>
            <a:pPr>
              <a:lnSpc>
                <a:spcPts val="1375"/>
              </a:lnSpc>
            </a:pPr>
            <a:r>
              <a:rPr lang="en-US" sz="1400" dirty="0">
                <a:solidFill>
                  <a:srgbClr val="384653"/>
                </a:solidFill>
                <a:latin typeface="IBM Plex Sans" panose="020B0503050203000203" pitchFamily="34" charset="0"/>
                <a:ea typeface="Montserrat" pitchFamily="34" charset="-122"/>
                <a:cs typeface="Montserrat" pitchFamily="34" charset="-120"/>
              </a:rPr>
              <a:t>Data can originate from diverse locations, influencing its reliability, format, and accessibility.</a:t>
            </a:r>
          </a:p>
          <a:p>
            <a:pPr>
              <a:lnSpc>
                <a:spcPts val="1375"/>
              </a:lnSpc>
            </a:pPr>
            <a:r>
              <a:rPr lang="en-US" sz="1400" dirty="0">
                <a:solidFill>
                  <a:srgbClr val="384653"/>
                </a:solidFill>
                <a:latin typeface="IBM Plex Sans" panose="020B0503050203000203" pitchFamily="34" charset="0"/>
                <a:ea typeface="Montserrat" pitchFamily="34" charset="-122"/>
                <a:cs typeface="Montserrat" pitchFamily="34" charset="-120"/>
              </a:rPr>
              <a:t> Knowing your sources is key to robust analysis.</a:t>
            </a:r>
            <a:endParaRPr lang="en-US" sz="1400" dirty="0">
              <a:latin typeface="IBM Plex Sans" panose="020B0503050203000203" pitchFamily="34" charset="0"/>
            </a:endParaRPr>
          </a:p>
        </p:txBody>
      </p:sp>
      <p:sp>
        <p:nvSpPr>
          <p:cNvPr id="6" name="Shape 4"/>
          <p:cNvSpPr/>
          <p:nvPr/>
        </p:nvSpPr>
        <p:spPr>
          <a:xfrm>
            <a:off x="1418729" y="1724125"/>
            <a:ext cx="4631333" cy="2180728"/>
          </a:xfrm>
          <a:prstGeom prst="roundRect">
            <a:avLst>
              <a:gd name="adj" fmla="val 5157"/>
            </a:avLst>
          </a:prstGeom>
          <a:solidFill>
            <a:srgbClr val="FFFFFF"/>
          </a:solidFill>
          <a:ln w="22860">
            <a:solidFill>
              <a:srgbClr val="BACFDD"/>
            </a:solidFill>
            <a:prstDash val="solid"/>
          </a:ln>
        </p:spPr>
      </p:sp>
      <p:pic>
        <p:nvPicPr>
          <p:cNvPr id="7" name="Image 0" descr="preencoded.png"/>
          <p:cNvPicPr>
            <a:picLocks noChangeAspect="1"/>
          </p:cNvPicPr>
          <p:nvPr/>
        </p:nvPicPr>
        <p:blipFill>
          <a:blip r:embed="rId3"/>
          <a:stretch>
            <a:fillRect/>
          </a:stretch>
        </p:blipFill>
        <p:spPr>
          <a:xfrm>
            <a:off x="1385740" y="1807367"/>
            <a:ext cx="90139" cy="2097486"/>
          </a:xfrm>
          <a:prstGeom prst="rect">
            <a:avLst/>
          </a:prstGeom>
        </p:spPr>
      </p:pic>
      <p:sp>
        <p:nvSpPr>
          <p:cNvPr id="8" name="Text 5"/>
          <p:cNvSpPr/>
          <p:nvPr/>
        </p:nvSpPr>
        <p:spPr>
          <a:xfrm>
            <a:off x="1623714" y="1899144"/>
            <a:ext cx="1694657" cy="211832"/>
          </a:xfrm>
          <a:prstGeom prst="rect">
            <a:avLst/>
          </a:prstGeom>
          <a:noFill/>
          <a:ln/>
        </p:spPr>
        <p:txBody>
          <a:bodyPr wrap="none" lIns="0" tIns="0" rIns="0" bIns="0" rtlCol="0" anchor="t"/>
          <a:lstStyle/>
          <a:p>
            <a:pPr>
              <a:lnSpc>
                <a:spcPts val="1667"/>
              </a:lnSpc>
            </a:pPr>
            <a:r>
              <a:rPr lang="en-US" sz="1400" b="1" dirty="0">
                <a:solidFill>
                  <a:srgbClr val="384653"/>
                </a:solidFill>
                <a:latin typeface="IBM Plex Sans" panose="020B0503050203000203" pitchFamily="34" charset="0"/>
                <a:ea typeface="Barlow Bold" pitchFamily="34" charset="-122"/>
                <a:cs typeface="Barlow Bold" pitchFamily="34" charset="-120"/>
              </a:rPr>
              <a:t>Internal Sources</a:t>
            </a:r>
            <a:endParaRPr lang="en-US" sz="1400" dirty="0">
              <a:latin typeface="IBM Plex Sans" panose="020B0503050203000203" pitchFamily="34" charset="0"/>
            </a:endParaRPr>
          </a:p>
        </p:txBody>
      </p:sp>
      <p:sp>
        <p:nvSpPr>
          <p:cNvPr id="9" name="Text 6"/>
          <p:cNvSpPr/>
          <p:nvPr/>
        </p:nvSpPr>
        <p:spPr>
          <a:xfrm>
            <a:off x="1623715" y="2282538"/>
            <a:ext cx="4278511" cy="353020"/>
          </a:xfrm>
          <a:prstGeom prst="rect">
            <a:avLst/>
          </a:prstGeom>
          <a:noFill/>
          <a:ln/>
        </p:spPr>
        <p:txBody>
          <a:bodyPr wrap="square" lIns="0" tIns="0" rIns="0" bIns="0" rtlCol="0" anchor="t"/>
          <a:lstStyle/>
          <a:p>
            <a:pPr>
              <a:lnSpc>
                <a:spcPts val="1375"/>
              </a:lnSpc>
            </a:pPr>
            <a:r>
              <a:rPr lang="en-US" sz="1400" dirty="0">
                <a:solidFill>
                  <a:srgbClr val="384653"/>
                </a:solidFill>
                <a:latin typeface="IBM Plex Sans" panose="020B0503050203000203" pitchFamily="34" charset="0"/>
                <a:ea typeface="Montserrat" pitchFamily="34" charset="-122"/>
                <a:cs typeface="Montserrat" pitchFamily="34" charset="-120"/>
              </a:rPr>
              <a:t>Data generated within an organization, often from daily operations and business processes.</a:t>
            </a:r>
            <a:endParaRPr lang="en-US" sz="1400" dirty="0">
              <a:latin typeface="IBM Plex Sans" panose="020B0503050203000203" pitchFamily="34" charset="0"/>
            </a:endParaRPr>
          </a:p>
        </p:txBody>
      </p:sp>
      <p:sp>
        <p:nvSpPr>
          <p:cNvPr id="10" name="Text 7"/>
          <p:cNvSpPr/>
          <p:nvPr/>
        </p:nvSpPr>
        <p:spPr>
          <a:xfrm>
            <a:off x="1623715" y="2954536"/>
            <a:ext cx="4278511" cy="802482"/>
          </a:xfrm>
          <a:prstGeom prst="rect">
            <a:avLst/>
          </a:prstGeom>
          <a:noFill/>
          <a:ln/>
        </p:spPr>
        <p:txBody>
          <a:bodyPr wrap="square" lIns="0" tIns="0" rIns="0" bIns="0" rtlCol="0" anchor="t"/>
          <a:lstStyle/>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CRM systems (customer data)</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ERP systems (financial, operational data)</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Log files (server activity, application performance)</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Employee records, sales figures</a:t>
            </a:r>
            <a:endParaRPr lang="en-US" sz="1400" dirty="0">
              <a:latin typeface="IBM Plex Sans" panose="020B0503050203000203" pitchFamily="34" charset="0"/>
            </a:endParaRPr>
          </a:p>
        </p:txBody>
      </p:sp>
      <p:sp>
        <p:nvSpPr>
          <p:cNvPr id="11" name="Shape 8"/>
          <p:cNvSpPr/>
          <p:nvPr/>
        </p:nvSpPr>
        <p:spPr>
          <a:xfrm>
            <a:off x="6117828" y="1724125"/>
            <a:ext cx="4631432" cy="2180728"/>
          </a:xfrm>
          <a:prstGeom prst="roundRect">
            <a:avLst>
              <a:gd name="adj" fmla="val 5157"/>
            </a:avLst>
          </a:prstGeom>
          <a:solidFill>
            <a:srgbClr val="FFFFFF"/>
          </a:solidFill>
          <a:ln w="22860">
            <a:solidFill>
              <a:srgbClr val="BACFDD"/>
            </a:solidFill>
            <a:prstDash val="solid"/>
          </a:ln>
        </p:spPr>
      </p:sp>
      <p:pic>
        <p:nvPicPr>
          <p:cNvPr id="12" name="Image 1" descr="preencoded.png"/>
          <p:cNvPicPr>
            <a:picLocks noChangeAspect="1"/>
          </p:cNvPicPr>
          <p:nvPr/>
        </p:nvPicPr>
        <p:blipFill>
          <a:blip r:embed="rId3"/>
          <a:stretch>
            <a:fillRect/>
          </a:stretch>
        </p:blipFill>
        <p:spPr>
          <a:xfrm>
            <a:off x="6105273" y="1724125"/>
            <a:ext cx="93716" cy="2180728"/>
          </a:xfrm>
          <a:prstGeom prst="rect">
            <a:avLst/>
          </a:prstGeom>
        </p:spPr>
      </p:pic>
      <p:sp>
        <p:nvSpPr>
          <p:cNvPr id="13" name="Text 9"/>
          <p:cNvSpPr/>
          <p:nvPr/>
        </p:nvSpPr>
        <p:spPr>
          <a:xfrm>
            <a:off x="6346825" y="1845219"/>
            <a:ext cx="1694657" cy="211832"/>
          </a:xfrm>
          <a:prstGeom prst="rect">
            <a:avLst/>
          </a:prstGeom>
          <a:noFill/>
          <a:ln/>
        </p:spPr>
        <p:txBody>
          <a:bodyPr wrap="none" lIns="0" tIns="0" rIns="0" bIns="0" rtlCol="0" anchor="t"/>
          <a:lstStyle/>
          <a:p>
            <a:pPr>
              <a:lnSpc>
                <a:spcPts val="1667"/>
              </a:lnSpc>
            </a:pPr>
            <a:r>
              <a:rPr lang="en-US" sz="1400" b="1" dirty="0">
                <a:solidFill>
                  <a:srgbClr val="384653"/>
                </a:solidFill>
                <a:latin typeface="IBM Plex Sans" panose="020B0503050203000203" pitchFamily="34" charset="0"/>
                <a:ea typeface="Barlow Bold" pitchFamily="34" charset="-122"/>
                <a:cs typeface="Barlow Bold" pitchFamily="34" charset="-120"/>
              </a:rPr>
              <a:t>External Sources</a:t>
            </a:r>
            <a:endParaRPr lang="en-US" sz="1400" dirty="0">
              <a:latin typeface="IBM Plex Sans" panose="020B0503050203000203" pitchFamily="34" charset="0"/>
            </a:endParaRPr>
          </a:p>
        </p:txBody>
      </p:sp>
      <p:sp>
        <p:nvSpPr>
          <p:cNvPr id="14" name="Text 10"/>
          <p:cNvSpPr/>
          <p:nvPr/>
        </p:nvSpPr>
        <p:spPr>
          <a:xfrm>
            <a:off x="6346825" y="2161451"/>
            <a:ext cx="4278610" cy="353020"/>
          </a:xfrm>
          <a:prstGeom prst="rect">
            <a:avLst/>
          </a:prstGeom>
          <a:noFill/>
          <a:ln/>
        </p:spPr>
        <p:txBody>
          <a:bodyPr wrap="square" lIns="0" tIns="0" rIns="0" bIns="0" rtlCol="0" anchor="t"/>
          <a:lstStyle/>
          <a:p>
            <a:pPr>
              <a:lnSpc>
                <a:spcPts val="1375"/>
              </a:lnSpc>
            </a:pPr>
            <a:r>
              <a:rPr lang="en-US" sz="1400" dirty="0">
                <a:solidFill>
                  <a:srgbClr val="384653"/>
                </a:solidFill>
                <a:latin typeface="IBM Plex Sans" panose="020B0503050203000203" pitchFamily="34" charset="0"/>
                <a:ea typeface="Montserrat" pitchFamily="34" charset="-122"/>
                <a:cs typeface="Montserrat" pitchFamily="34" charset="-120"/>
              </a:rPr>
              <a:t>Data originating outside the organization, often providing market insights, competitive intelligence, or broad contextual information.</a:t>
            </a:r>
            <a:endParaRPr lang="en-US" sz="1400" dirty="0">
              <a:latin typeface="IBM Plex Sans" panose="020B0503050203000203" pitchFamily="34" charset="0"/>
            </a:endParaRPr>
          </a:p>
        </p:txBody>
      </p:sp>
      <p:sp>
        <p:nvSpPr>
          <p:cNvPr id="15" name="Text 11"/>
          <p:cNvSpPr/>
          <p:nvPr/>
        </p:nvSpPr>
        <p:spPr>
          <a:xfrm>
            <a:off x="6318250" y="2700615"/>
            <a:ext cx="4278610" cy="802482"/>
          </a:xfrm>
          <a:prstGeom prst="rect">
            <a:avLst/>
          </a:prstGeom>
          <a:noFill/>
          <a:ln/>
        </p:spPr>
        <p:txBody>
          <a:bodyPr wrap="square" lIns="0" tIns="0" rIns="0" bIns="0" rtlCol="0" anchor="t"/>
          <a:lstStyle/>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Public datasets (government statistics, research)</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Social media feeds (trends, public sentiment)</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Third-party market research reports</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Weather data, stock prices</a:t>
            </a:r>
            <a:endParaRPr lang="en-US" sz="1400" dirty="0">
              <a:latin typeface="IBM Plex Sans" panose="020B0503050203000203" pitchFamily="34" charset="0"/>
            </a:endParaRPr>
          </a:p>
        </p:txBody>
      </p:sp>
      <p:sp>
        <p:nvSpPr>
          <p:cNvPr id="16" name="Shape 12"/>
          <p:cNvSpPr/>
          <p:nvPr/>
        </p:nvSpPr>
        <p:spPr>
          <a:xfrm>
            <a:off x="1418729" y="3996630"/>
            <a:ext cx="4631333" cy="2220207"/>
          </a:xfrm>
          <a:prstGeom prst="roundRect">
            <a:avLst>
              <a:gd name="adj" fmla="val 5252"/>
            </a:avLst>
          </a:prstGeom>
          <a:solidFill>
            <a:srgbClr val="FFFFFF"/>
          </a:solidFill>
          <a:ln w="22860">
            <a:solidFill>
              <a:srgbClr val="BACFDD"/>
            </a:solidFill>
            <a:prstDash val="solid"/>
          </a:ln>
        </p:spPr>
      </p:sp>
      <p:pic>
        <p:nvPicPr>
          <p:cNvPr id="17" name="Image 2" descr="preencoded.png"/>
          <p:cNvPicPr>
            <a:picLocks noChangeAspect="1"/>
          </p:cNvPicPr>
          <p:nvPr/>
        </p:nvPicPr>
        <p:blipFill>
          <a:blip r:embed="rId4"/>
          <a:stretch>
            <a:fillRect/>
          </a:stretch>
        </p:blipFill>
        <p:spPr>
          <a:xfrm>
            <a:off x="1399679" y="3996630"/>
            <a:ext cx="95446" cy="2180727"/>
          </a:xfrm>
          <a:prstGeom prst="rect">
            <a:avLst/>
          </a:prstGeom>
        </p:spPr>
      </p:pic>
      <p:sp>
        <p:nvSpPr>
          <p:cNvPr id="18" name="Text 13"/>
          <p:cNvSpPr/>
          <p:nvPr/>
        </p:nvSpPr>
        <p:spPr>
          <a:xfrm>
            <a:off x="1623715" y="4144467"/>
            <a:ext cx="1694657" cy="211832"/>
          </a:xfrm>
          <a:prstGeom prst="rect">
            <a:avLst/>
          </a:prstGeom>
          <a:noFill/>
          <a:ln/>
        </p:spPr>
        <p:txBody>
          <a:bodyPr wrap="none" lIns="0" tIns="0" rIns="0" bIns="0" rtlCol="0" anchor="t"/>
          <a:lstStyle/>
          <a:p>
            <a:pPr>
              <a:lnSpc>
                <a:spcPts val="1667"/>
              </a:lnSpc>
            </a:pPr>
            <a:r>
              <a:rPr lang="en-US" sz="1400" b="1" dirty="0">
                <a:solidFill>
                  <a:srgbClr val="384653"/>
                </a:solidFill>
                <a:latin typeface="IBM Plex Sans" panose="020B0503050203000203" pitchFamily="34" charset="0"/>
                <a:ea typeface="Barlow Bold" pitchFamily="34" charset="-122"/>
                <a:cs typeface="Barlow Bold" pitchFamily="34" charset="-120"/>
              </a:rPr>
              <a:t>Databases</a:t>
            </a:r>
            <a:endParaRPr lang="en-US" sz="1400" dirty="0">
              <a:latin typeface="IBM Plex Sans" panose="020B0503050203000203" pitchFamily="34" charset="0"/>
            </a:endParaRPr>
          </a:p>
        </p:txBody>
      </p:sp>
      <p:sp>
        <p:nvSpPr>
          <p:cNvPr id="19" name="Text 14"/>
          <p:cNvSpPr/>
          <p:nvPr/>
        </p:nvSpPr>
        <p:spPr>
          <a:xfrm>
            <a:off x="1623715" y="4411365"/>
            <a:ext cx="4278511" cy="353020"/>
          </a:xfrm>
          <a:prstGeom prst="rect">
            <a:avLst/>
          </a:prstGeom>
          <a:noFill/>
          <a:ln/>
        </p:spPr>
        <p:txBody>
          <a:bodyPr wrap="square" lIns="0" tIns="0" rIns="0" bIns="0" rtlCol="0" anchor="t"/>
          <a:lstStyle/>
          <a:p>
            <a:pPr>
              <a:lnSpc>
                <a:spcPts val="1375"/>
              </a:lnSpc>
            </a:pPr>
            <a:r>
              <a:rPr lang="en-US" sz="1400" dirty="0">
                <a:solidFill>
                  <a:srgbClr val="384653"/>
                </a:solidFill>
                <a:latin typeface="IBM Plex Sans" panose="020B0503050203000203" pitchFamily="34" charset="0"/>
                <a:ea typeface="Montserrat" pitchFamily="34" charset="-122"/>
                <a:cs typeface="Montserrat" pitchFamily="34" charset="-120"/>
              </a:rPr>
              <a:t>Organized collections of data, serving as a primary storage and retrieval mechanism for both internal and external data.</a:t>
            </a:r>
            <a:endParaRPr lang="en-US" sz="1400" dirty="0">
              <a:latin typeface="IBM Plex Sans" panose="020B0503050203000203" pitchFamily="34" charset="0"/>
            </a:endParaRPr>
          </a:p>
        </p:txBody>
      </p:sp>
      <p:sp>
        <p:nvSpPr>
          <p:cNvPr id="20" name="Text 15"/>
          <p:cNvSpPr/>
          <p:nvPr/>
        </p:nvSpPr>
        <p:spPr>
          <a:xfrm>
            <a:off x="1623715" y="4995962"/>
            <a:ext cx="4278511" cy="593824"/>
          </a:xfrm>
          <a:prstGeom prst="rect">
            <a:avLst/>
          </a:prstGeom>
          <a:noFill/>
          <a:ln/>
        </p:spPr>
        <p:txBody>
          <a:bodyPr wrap="square" lIns="0" tIns="0" rIns="0" bIns="0" rtlCol="0" anchor="t"/>
          <a:lstStyle/>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Relational Databases (SQL): MySQL, PostgreSQL, Oracle</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NoSQL Databases: MongoDB, Cassandra, Redis</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Data Warehouses: Optimized for complex query and analysis</a:t>
            </a:r>
            <a:endParaRPr lang="en-US" sz="1400" dirty="0">
              <a:latin typeface="IBM Plex Sans" panose="020B0503050203000203" pitchFamily="34" charset="0"/>
            </a:endParaRPr>
          </a:p>
        </p:txBody>
      </p:sp>
      <p:sp>
        <p:nvSpPr>
          <p:cNvPr id="21" name="Shape 16"/>
          <p:cNvSpPr/>
          <p:nvPr/>
        </p:nvSpPr>
        <p:spPr>
          <a:xfrm>
            <a:off x="6141839" y="3996631"/>
            <a:ext cx="4631432" cy="2220206"/>
          </a:xfrm>
          <a:prstGeom prst="roundRect">
            <a:avLst>
              <a:gd name="adj" fmla="val 5252"/>
            </a:avLst>
          </a:prstGeom>
          <a:solidFill>
            <a:srgbClr val="FFFFFF"/>
          </a:solidFill>
          <a:ln w="22860">
            <a:solidFill>
              <a:srgbClr val="BACFDD"/>
            </a:solidFill>
            <a:prstDash val="solid"/>
          </a:ln>
        </p:spPr>
      </p:sp>
      <p:pic>
        <p:nvPicPr>
          <p:cNvPr id="22" name="Image 3" descr="preencoded.png"/>
          <p:cNvPicPr>
            <a:picLocks noChangeAspect="1"/>
          </p:cNvPicPr>
          <p:nvPr/>
        </p:nvPicPr>
        <p:blipFill>
          <a:blip r:embed="rId4"/>
          <a:stretch>
            <a:fillRect/>
          </a:stretch>
        </p:blipFill>
        <p:spPr>
          <a:xfrm>
            <a:off x="6122789" y="3996631"/>
            <a:ext cx="95446" cy="2180726"/>
          </a:xfrm>
          <a:prstGeom prst="rect">
            <a:avLst/>
          </a:prstGeom>
        </p:spPr>
      </p:pic>
      <p:sp>
        <p:nvSpPr>
          <p:cNvPr id="23" name="Text 17"/>
          <p:cNvSpPr/>
          <p:nvPr/>
        </p:nvSpPr>
        <p:spPr>
          <a:xfrm>
            <a:off x="6346825" y="4144467"/>
            <a:ext cx="3224312" cy="211832"/>
          </a:xfrm>
          <a:prstGeom prst="rect">
            <a:avLst/>
          </a:prstGeom>
          <a:noFill/>
          <a:ln/>
        </p:spPr>
        <p:txBody>
          <a:bodyPr wrap="none" lIns="0" tIns="0" rIns="0" bIns="0" rtlCol="0" anchor="t"/>
          <a:lstStyle/>
          <a:p>
            <a:pPr>
              <a:lnSpc>
                <a:spcPts val="1667"/>
              </a:lnSpc>
            </a:pPr>
            <a:r>
              <a:rPr lang="en-US" sz="1400" b="1" dirty="0">
                <a:solidFill>
                  <a:srgbClr val="384653"/>
                </a:solidFill>
                <a:latin typeface="IBM Plex Sans" panose="020B0503050203000203" pitchFamily="34" charset="0"/>
                <a:ea typeface="Barlow Bold" pitchFamily="34" charset="-122"/>
                <a:cs typeface="Barlow Bold" pitchFamily="34" charset="-120"/>
              </a:rPr>
              <a:t>APIs (Application Programming Interfaces)</a:t>
            </a:r>
            <a:endParaRPr lang="en-US" sz="1400" dirty="0">
              <a:latin typeface="IBM Plex Sans" panose="020B0503050203000203" pitchFamily="34" charset="0"/>
            </a:endParaRPr>
          </a:p>
        </p:txBody>
      </p:sp>
      <p:sp>
        <p:nvSpPr>
          <p:cNvPr id="24" name="Text 18"/>
          <p:cNvSpPr/>
          <p:nvPr/>
        </p:nvSpPr>
        <p:spPr>
          <a:xfrm>
            <a:off x="6346825" y="4411365"/>
            <a:ext cx="4278610" cy="529531"/>
          </a:xfrm>
          <a:prstGeom prst="rect">
            <a:avLst/>
          </a:prstGeom>
          <a:noFill/>
          <a:ln/>
        </p:spPr>
        <p:txBody>
          <a:bodyPr wrap="square" lIns="0" tIns="0" rIns="0" bIns="0" rtlCol="0" anchor="t"/>
          <a:lstStyle/>
          <a:p>
            <a:pPr>
              <a:lnSpc>
                <a:spcPts val="1375"/>
              </a:lnSpc>
            </a:pPr>
            <a:r>
              <a:rPr lang="en-US" sz="1400" dirty="0">
                <a:solidFill>
                  <a:srgbClr val="384653"/>
                </a:solidFill>
                <a:latin typeface="IBM Plex Sans" panose="020B0503050203000203" pitchFamily="34" charset="0"/>
                <a:ea typeface="Montserrat" pitchFamily="34" charset="-122"/>
                <a:cs typeface="Montserrat" pitchFamily="34" charset="-120"/>
              </a:rPr>
              <a:t>Interfaces that allow different software applications to communicate and exchange data, often used to access external data sources programmatically.</a:t>
            </a:r>
            <a:endParaRPr lang="en-US" sz="1400" dirty="0">
              <a:latin typeface="IBM Plex Sans" panose="020B0503050203000203" pitchFamily="34" charset="0"/>
            </a:endParaRPr>
          </a:p>
        </p:txBody>
      </p:sp>
      <p:sp>
        <p:nvSpPr>
          <p:cNvPr id="25" name="Text 19"/>
          <p:cNvSpPr/>
          <p:nvPr/>
        </p:nvSpPr>
        <p:spPr>
          <a:xfrm>
            <a:off x="6346825" y="5300276"/>
            <a:ext cx="4278610" cy="593824"/>
          </a:xfrm>
          <a:prstGeom prst="rect">
            <a:avLst/>
          </a:prstGeom>
          <a:noFill/>
          <a:ln/>
        </p:spPr>
        <p:txBody>
          <a:bodyPr wrap="square" lIns="0" tIns="0" rIns="0" bIns="0" rtlCol="0" anchor="t"/>
          <a:lstStyle/>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Google Maps API (location data)</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Social media APIs (Twitter, Facebook data)</a:t>
            </a:r>
            <a:endParaRPr lang="en-US" sz="1400" dirty="0">
              <a:latin typeface="IBM Plex Sans" panose="020B0503050203000203" pitchFamily="34" charset="0"/>
            </a:endParaRPr>
          </a:p>
          <a:p>
            <a:pPr marL="285739" indent="-285739">
              <a:lnSpc>
                <a:spcPts val="13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Payment gateway APIs (transaction data)</a:t>
            </a:r>
            <a:endParaRPr lang="en-US" sz="1400" dirty="0">
              <a:latin typeface="IBM Plex Sans" panose="020B050305020300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295" y="793103"/>
            <a:ext cx="4096246" cy="359469"/>
          </a:xfrm>
          <a:prstGeom prst="rect">
            <a:avLst/>
          </a:prstGeom>
          <a:noFill/>
          <a:ln/>
        </p:spPr>
        <p:txBody>
          <a:bodyPr wrap="none" lIns="0" tIns="0" rIns="0" bIns="0" rtlCol="0" anchor="t"/>
          <a:lstStyle/>
          <a:p>
            <a:pPr>
              <a:lnSpc>
                <a:spcPts val="2792"/>
              </a:lnSpc>
            </a:pPr>
            <a:r>
              <a:rPr lang="en-US" sz="2400" b="1" u="sng" dirty="0">
                <a:solidFill>
                  <a:srgbClr val="2E3C4E"/>
                </a:solidFill>
                <a:latin typeface="IBM Plex Sans" panose="020B0503050203000203" pitchFamily="34" charset="0"/>
                <a:ea typeface="Barlow Bold" pitchFamily="34" charset="-122"/>
                <a:cs typeface="Barlow Bold" pitchFamily="34" charset="-120"/>
              </a:rPr>
              <a:t>Diverse Data Collection Methods</a:t>
            </a:r>
            <a:endParaRPr lang="en-US" sz="2400" u="sng" dirty="0">
              <a:latin typeface="IBM Plex Sans" panose="020B0503050203000203" pitchFamily="34" charset="0"/>
            </a:endParaRPr>
          </a:p>
        </p:txBody>
      </p:sp>
      <p:sp>
        <p:nvSpPr>
          <p:cNvPr id="3" name="Text 1"/>
          <p:cNvSpPr/>
          <p:nvPr/>
        </p:nvSpPr>
        <p:spPr>
          <a:xfrm>
            <a:off x="666214" y="1488080"/>
            <a:ext cx="9924852" cy="191988"/>
          </a:xfrm>
          <a:prstGeom prst="rect">
            <a:avLst/>
          </a:prstGeom>
          <a:noFill/>
          <a:ln/>
        </p:spPr>
        <p:txBody>
          <a:bodyPr wrap="none" lIns="0" tIns="0" rIns="0" bIns="0" rtlCol="0" anchor="t"/>
          <a:lstStyle/>
          <a:p>
            <a:pPr>
              <a:lnSpc>
                <a:spcPts val="1500"/>
              </a:lnSpc>
            </a:pPr>
            <a:r>
              <a:rPr lang="en-US" sz="1400" dirty="0">
                <a:solidFill>
                  <a:srgbClr val="384653"/>
                </a:solidFill>
                <a:latin typeface="IBM Plex Sans" panose="020B0503050203000203" pitchFamily="34" charset="0"/>
                <a:ea typeface="Montserrat" pitchFamily="34" charset="-122"/>
                <a:cs typeface="Montserrat" pitchFamily="34" charset="-120"/>
              </a:rPr>
              <a:t>Collecting data effectively requires choosing the right methods to ensure accuracy and </a:t>
            </a:r>
          </a:p>
          <a:p>
            <a:pPr>
              <a:lnSpc>
                <a:spcPts val="1500"/>
              </a:lnSpc>
            </a:pPr>
            <a:r>
              <a:rPr lang="en-US" sz="1400" dirty="0">
                <a:solidFill>
                  <a:srgbClr val="384653"/>
                </a:solidFill>
                <a:latin typeface="IBM Plex Sans" panose="020B0503050203000203" pitchFamily="34" charset="0"/>
                <a:ea typeface="Montserrat" pitchFamily="34" charset="-122"/>
                <a:cs typeface="Montserrat" pitchFamily="34" charset="-120"/>
              </a:rPr>
              <a:t>relevance for your analytical goals.</a:t>
            </a:r>
            <a:endParaRPr lang="en-US" sz="1400" dirty="0">
              <a:latin typeface="IBM Plex Sans" panose="020B0503050203000203" pitchFamily="34" charset="0"/>
            </a:endParaRPr>
          </a:p>
        </p:txBody>
      </p:sp>
      <p:sp>
        <p:nvSpPr>
          <p:cNvPr id="5" name="Text 2"/>
          <p:cNvSpPr/>
          <p:nvPr/>
        </p:nvSpPr>
        <p:spPr>
          <a:xfrm>
            <a:off x="798295" y="2233312"/>
            <a:ext cx="2025452" cy="224731"/>
          </a:xfrm>
          <a:prstGeom prst="rect">
            <a:avLst/>
          </a:prstGeom>
          <a:noFill/>
          <a:ln/>
        </p:spPr>
        <p:txBody>
          <a:bodyPr wrap="none" lIns="0" tIns="0" rIns="0" bIns="0" rtlCol="0" anchor="t"/>
          <a:lstStyle/>
          <a:p>
            <a:pPr>
              <a:lnSpc>
                <a:spcPts val="1750"/>
              </a:lnSpc>
            </a:pPr>
            <a:r>
              <a:rPr lang="en-US" sz="1600" b="1" dirty="0">
                <a:solidFill>
                  <a:srgbClr val="2E3C4E"/>
                </a:solidFill>
                <a:latin typeface="IBM Plex Sans" panose="020B0503050203000203" pitchFamily="34" charset="0"/>
                <a:ea typeface="Barlow Bold" pitchFamily="34" charset="-122"/>
                <a:cs typeface="Barlow Bold" pitchFamily="34" charset="-120"/>
              </a:rPr>
              <a:t>Surveys &amp; Questionnaires</a:t>
            </a:r>
            <a:endParaRPr lang="en-US" sz="1600" dirty="0">
              <a:latin typeface="IBM Plex Sans" panose="020B0503050203000203" pitchFamily="34" charset="0"/>
            </a:endParaRPr>
          </a:p>
        </p:txBody>
      </p:sp>
      <p:sp>
        <p:nvSpPr>
          <p:cNvPr id="6" name="Text 3"/>
          <p:cNvSpPr/>
          <p:nvPr/>
        </p:nvSpPr>
        <p:spPr>
          <a:xfrm>
            <a:off x="798295" y="2660054"/>
            <a:ext cx="3256955" cy="575965"/>
          </a:xfrm>
          <a:prstGeom prst="rect">
            <a:avLst/>
          </a:prstGeom>
          <a:noFill/>
          <a:ln/>
        </p:spPr>
        <p:txBody>
          <a:bodyPr wrap="square" lIns="0" tIns="0" rIns="0" bIns="0" rtlCol="0" anchor="t"/>
          <a:lstStyle/>
          <a:p>
            <a:pPr>
              <a:lnSpc>
                <a:spcPts val="1500"/>
              </a:lnSpc>
            </a:pPr>
            <a:r>
              <a:rPr lang="en-US" sz="1400" dirty="0">
                <a:solidFill>
                  <a:srgbClr val="384653"/>
                </a:solidFill>
                <a:latin typeface="IBM Plex Sans" panose="020B0503050203000203" pitchFamily="34" charset="0"/>
                <a:ea typeface="Montserrat" pitchFamily="34" charset="-122"/>
                <a:cs typeface="Montserrat" pitchFamily="34" charset="-120"/>
              </a:rPr>
              <a:t>Directly asking individuals for information using structured questions. Ideal for gathering opinions, preferences, and demographic data.</a:t>
            </a:r>
            <a:endParaRPr lang="en-US" sz="1400" dirty="0">
              <a:latin typeface="IBM Plex Sans" panose="020B0503050203000203" pitchFamily="34" charset="0"/>
            </a:endParaRPr>
          </a:p>
        </p:txBody>
      </p:sp>
      <p:sp>
        <p:nvSpPr>
          <p:cNvPr id="7" name="Text 4"/>
          <p:cNvSpPr/>
          <p:nvPr/>
        </p:nvSpPr>
        <p:spPr>
          <a:xfrm>
            <a:off x="957857" y="3795912"/>
            <a:ext cx="3256955" cy="420093"/>
          </a:xfrm>
          <a:prstGeom prst="rect">
            <a:avLst/>
          </a:prstGeom>
          <a:noFill/>
          <a:ln/>
        </p:spPr>
        <p:txBody>
          <a:bodyPr wrap="square" lIns="0" tIns="0" rIns="0" bIns="0" rtlCol="0" anchor="t"/>
          <a:lstStyle/>
          <a:p>
            <a:pPr marL="285739" indent="-285739">
              <a:lnSpc>
                <a:spcPts val="1500"/>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Online forms, interviews, phone surveys</a:t>
            </a:r>
            <a:endParaRPr lang="en-US" sz="1400" dirty="0">
              <a:latin typeface="IBM Plex Sans" panose="020B0503050203000203" pitchFamily="34" charset="0"/>
            </a:endParaRPr>
          </a:p>
          <a:p>
            <a:pPr marL="285739" indent="-285739">
              <a:lnSpc>
                <a:spcPts val="1500"/>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Quantitative and qualitative insights</a:t>
            </a:r>
            <a:endParaRPr lang="en-US" sz="1400" dirty="0">
              <a:latin typeface="IBM Plex Sans" panose="020B0503050203000203" pitchFamily="34" charset="0"/>
            </a:endParaRPr>
          </a:p>
        </p:txBody>
      </p:sp>
      <p:sp>
        <p:nvSpPr>
          <p:cNvPr id="8" name="Text 5"/>
          <p:cNvSpPr/>
          <p:nvPr/>
        </p:nvSpPr>
        <p:spPr>
          <a:xfrm>
            <a:off x="6812042" y="2233311"/>
            <a:ext cx="1797943" cy="224731"/>
          </a:xfrm>
          <a:prstGeom prst="rect">
            <a:avLst/>
          </a:prstGeom>
          <a:noFill/>
          <a:ln/>
        </p:spPr>
        <p:txBody>
          <a:bodyPr wrap="none" lIns="0" tIns="0" rIns="0" bIns="0" rtlCol="0" anchor="t"/>
          <a:lstStyle/>
          <a:p>
            <a:pPr>
              <a:lnSpc>
                <a:spcPts val="1750"/>
              </a:lnSpc>
            </a:pPr>
            <a:r>
              <a:rPr lang="en-US" sz="1600" b="1" dirty="0">
                <a:solidFill>
                  <a:srgbClr val="2E3C4E"/>
                </a:solidFill>
                <a:latin typeface="IBM Plex Sans" panose="020B0503050203000203" pitchFamily="34" charset="0"/>
                <a:ea typeface="Barlow Bold" pitchFamily="34" charset="-122"/>
                <a:cs typeface="Barlow Bold" pitchFamily="34" charset="-120"/>
              </a:rPr>
              <a:t>Web Scraping</a:t>
            </a:r>
            <a:endParaRPr lang="en-US" sz="1600" dirty="0">
              <a:latin typeface="IBM Plex Sans" panose="020B0503050203000203" pitchFamily="34" charset="0"/>
            </a:endParaRPr>
          </a:p>
        </p:txBody>
      </p:sp>
      <p:sp>
        <p:nvSpPr>
          <p:cNvPr id="9" name="Text 6"/>
          <p:cNvSpPr/>
          <p:nvPr/>
        </p:nvSpPr>
        <p:spPr>
          <a:xfrm>
            <a:off x="6730762" y="2660054"/>
            <a:ext cx="3256955" cy="767953"/>
          </a:xfrm>
          <a:prstGeom prst="rect">
            <a:avLst/>
          </a:prstGeom>
          <a:noFill/>
          <a:ln/>
        </p:spPr>
        <p:txBody>
          <a:bodyPr wrap="square" lIns="0" tIns="0" rIns="0" bIns="0" rtlCol="0" anchor="t"/>
          <a:lstStyle/>
          <a:p>
            <a:pPr>
              <a:lnSpc>
                <a:spcPts val="1500"/>
              </a:lnSpc>
            </a:pPr>
            <a:r>
              <a:rPr lang="en-US" sz="1400" dirty="0">
                <a:solidFill>
                  <a:srgbClr val="384653"/>
                </a:solidFill>
                <a:latin typeface="IBM Plex Sans" panose="020B0503050203000203" pitchFamily="34" charset="0"/>
                <a:ea typeface="Montserrat" pitchFamily="34" charset="-122"/>
                <a:cs typeface="Montserrat" pitchFamily="34" charset="-120"/>
              </a:rPr>
              <a:t>Automated extraction of data from websites. Useful for gathering large volumes of publicly available information like product prices or news articles.</a:t>
            </a:r>
            <a:endParaRPr lang="en-US" sz="1400" dirty="0">
              <a:latin typeface="IBM Plex Sans" panose="020B0503050203000203" pitchFamily="34" charset="0"/>
            </a:endParaRPr>
          </a:p>
        </p:txBody>
      </p:sp>
      <p:sp>
        <p:nvSpPr>
          <p:cNvPr id="10" name="Text 7"/>
          <p:cNvSpPr/>
          <p:nvPr/>
        </p:nvSpPr>
        <p:spPr>
          <a:xfrm>
            <a:off x="6812042" y="3795912"/>
            <a:ext cx="3256955" cy="612081"/>
          </a:xfrm>
          <a:prstGeom prst="rect">
            <a:avLst/>
          </a:prstGeom>
          <a:noFill/>
          <a:ln/>
        </p:spPr>
        <p:txBody>
          <a:bodyPr wrap="square" lIns="0" tIns="0" rIns="0" bIns="0" rtlCol="0" anchor="t"/>
          <a:lstStyle/>
          <a:p>
            <a:pPr marL="285739" indent="-285739">
              <a:lnSpc>
                <a:spcPts val="1500"/>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Requires ethical considerations and adherence to website terms</a:t>
            </a:r>
            <a:endParaRPr lang="en-US" sz="1400" dirty="0">
              <a:latin typeface="IBM Plex Sans" panose="020B0503050203000203" pitchFamily="34" charset="0"/>
            </a:endParaRPr>
          </a:p>
          <a:p>
            <a:pPr marL="285739" indent="-285739">
              <a:lnSpc>
                <a:spcPts val="1500"/>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Tools: BeautifulSoup, Scrapy</a:t>
            </a:r>
            <a:endParaRPr lang="en-US" sz="1400" dirty="0">
              <a:latin typeface="IBM Plex Sans" panose="020B050305020300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21155" y="1541712"/>
            <a:ext cx="2351683" cy="293886"/>
          </a:xfrm>
          <a:prstGeom prst="rect">
            <a:avLst/>
          </a:prstGeom>
          <a:noFill/>
          <a:ln/>
        </p:spPr>
        <p:txBody>
          <a:bodyPr wrap="none" lIns="0" tIns="0" rIns="0" bIns="0" rtlCol="0" anchor="t"/>
          <a:lstStyle/>
          <a:p>
            <a:pPr>
              <a:lnSpc>
                <a:spcPts val="2292"/>
              </a:lnSpc>
            </a:pPr>
            <a:r>
              <a:rPr lang="en-US" sz="1833" b="1" dirty="0">
                <a:solidFill>
                  <a:srgbClr val="2E3C4E"/>
                </a:solidFill>
                <a:latin typeface="IBM Plex Sans" panose="020B0503050203000203" pitchFamily="34" charset="0"/>
                <a:ea typeface="Barlow Bold" pitchFamily="34" charset="-122"/>
                <a:cs typeface="Barlow Bold" pitchFamily="34" charset="-120"/>
              </a:rPr>
              <a:t>Sensor Data</a:t>
            </a:r>
            <a:endParaRPr lang="en-US" sz="1833" dirty="0">
              <a:latin typeface="IBM Plex Sans" panose="020B0503050203000203" pitchFamily="34" charset="0"/>
            </a:endParaRPr>
          </a:p>
        </p:txBody>
      </p:sp>
      <p:sp>
        <p:nvSpPr>
          <p:cNvPr id="3" name="Text 1"/>
          <p:cNvSpPr/>
          <p:nvPr/>
        </p:nvSpPr>
        <p:spPr>
          <a:xfrm>
            <a:off x="872312" y="2125028"/>
            <a:ext cx="3545979" cy="1137841"/>
          </a:xfrm>
          <a:prstGeom prst="rect">
            <a:avLst/>
          </a:prstGeom>
          <a:noFill/>
          <a:ln/>
        </p:spPr>
        <p:txBody>
          <a:bodyPr wrap="square" lIns="0" tIns="0" rIns="0" bIns="0" rtlCol="0" anchor="t"/>
          <a:lstStyle/>
          <a:p>
            <a:pPr>
              <a:lnSpc>
                <a:spcPts val="2208"/>
              </a:lnSpc>
            </a:pPr>
            <a:r>
              <a:rPr lang="en-US" sz="1375" dirty="0">
                <a:solidFill>
                  <a:srgbClr val="384653"/>
                </a:solidFill>
                <a:latin typeface="IBM Plex Sans" panose="020B0503050203000203" pitchFamily="34" charset="0"/>
                <a:ea typeface="Montserrat" pitchFamily="34" charset="-122"/>
                <a:cs typeface="Montserrat" pitchFamily="34" charset="-120"/>
              </a:rPr>
              <a:t>Automatic collection of data from physical devices equipped with sensors. Common in IoT (Internet of Things) applications.</a:t>
            </a:r>
            <a:endParaRPr lang="en-US" sz="1375" dirty="0">
              <a:latin typeface="IBM Plex Sans" panose="020B0503050203000203" pitchFamily="34" charset="0"/>
            </a:endParaRPr>
          </a:p>
        </p:txBody>
      </p:sp>
      <p:sp>
        <p:nvSpPr>
          <p:cNvPr id="4" name="Text 2"/>
          <p:cNvSpPr/>
          <p:nvPr/>
        </p:nvSpPr>
        <p:spPr>
          <a:xfrm>
            <a:off x="848996" y="3699242"/>
            <a:ext cx="3545979" cy="915293"/>
          </a:xfrm>
          <a:prstGeom prst="rect">
            <a:avLst/>
          </a:prstGeom>
          <a:noFill/>
          <a:ln/>
        </p:spPr>
        <p:txBody>
          <a:bodyPr wrap="square" lIns="0" tIns="0" rIns="0" bIns="0" rtlCol="0" anchor="t"/>
          <a:lstStyle/>
          <a:p>
            <a:pPr marL="285739" indent="-285739">
              <a:lnSpc>
                <a:spcPts val="2208"/>
              </a:lnSpc>
              <a:buSzPct val="100000"/>
              <a:buChar char="•"/>
            </a:pPr>
            <a:r>
              <a:rPr lang="en-US" sz="1375" dirty="0">
                <a:solidFill>
                  <a:srgbClr val="384653"/>
                </a:solidFill>
                <a:latin typeface="IBM Plex Sans" panose="020B0503050203000203" pitchFamily="34" charset="0"/>
                <a:ea typeface="Montserrat" pitchFamily="34" charset="-122"/>
                <a:cs typeface="Montserrat" pitchFamily="34" charset="-120"/>
              </a:rPr>
              <a:t>Temperature sensors, motion detectors, GPS devices</a:t>
            </a:r>
            <a:endParaRPr lang="en-US" sz="1375" dirty="0">
              <a:latin typeface="IBM Plex Sans" panose="020B0503050203000203" pitchFamily="34" charset="0"/>
            </a:endParaRPr>
          </a:p>
          <a:p>
            <a:pPr marL="285739" indent="-285739">
              <a:lnSpc>
                <a:spcPts val="2208"/>
              </a:lnSpc>
              <a:buSzPct val="100000"/>
              <a:buChar char="•"/>
            </a:pPr>
            <a:r>
              <a:rPr lang="en-US" sz="1375" dirty="0">
                <a:solidFill>
                  <a:srgbClr val="384653"/>
                </a:solidFill>
                <a:latin typeface="IBM Plex Sans" panose="020B0503050203000203" pitchFamily="34" charset="0"/>
                <a:ea typeface="Montserrat" pitchFamily="34" charset="-122"/>
                <a:cs typeface="Montserrat" pitchFamily="34" charset="-120"/>
              </a:rPr>
              <a:t>Real-time monitoring and analytics</a:t>
            </a:r>
            <a:endParaRPr lang="en-US" sz="1375" dirty="0">
              <a:latin typeface="IBM Plex Sans" panose="020B0503050203000203" pitchFamily="34" charset="0"/>
            </a:endParaRPr>
          </a:p>
        </p:txBody>
      </p:sp>
      <p:sp>
        <p:nvSpPr>
          <p:cNvPr id="5" name="Text 3"/>
          <p:cNvSpPr/>
          <p:nvPr/>
        </p:nvSpPr>
        <p:spPr>
          <a:xfrm>
            <a:off x="6376035" y="1491964"/>
            <a:ext cx="2368848" cy="293886"/>
          </a:xfrm>
          <a:prstGeom prst="rect">
            <a:avLst/>
          </a:prstGeom>
          <a:noFill/>
          <a:ln/>
        </p:spPr>
        <p:txBody>
          <a:bodyPr wrap="none" lIns="0" tIns="0" rIns="0" bIns="0" rtlCol="0" anchor="t"/>
          <a:lstStyle/>
          <a:p>
            <a:pPr>
              <a:lnSpc>
                <a:spcPts val="2292"/>
              </a:lnSpc>
            </a:pPr>
            <a:r>
              <a:rPr lang="en-US" sz="1833" b="1" dirty="0">
                <a:solidFill>
                  <a:srgbClr val="2E3C4E"/>
                </a:solidFill>
                <a:latin typeface="IBM Plex Sans" panose="020B0503050203000203" pitchFamily="34" charset="0"/>
                <a:ea typeface="Barlow Bold" pitchFamily="34" charset="-122"/>
                <a:cs typeface="Barlow Bold" pitchFamily="34" charset="-120"/>
              </a:rPr>
              <a:t>Transactional Systems</a:t>
            </a:r>
            <a:endParaRPr lang="en-US" sz="1833" dirty="0">
              <a:latin typeface="IBM Plex Sans" panose="020B0503050203000203" pitchFamily="34" charset="0"/>
            </a:endParaRPr>
          </a:p>
        </p:txBody>
      </p:sp>
      <p:sp>
        <p:nvSpPr>
          <p:cNvPr id="6" name="Text 4"/>
          <p:cNvSpPr/>
          <p:nvPr/>
        </p:nvSpPr>
        <p:spPr>
          <a:xfrm>
            <a:off x="5898516" y="2125028"/>
            <a:ext cx="3545979" cy="1137841"/>
          </a:xfrm>
          <a:prstGeom prst="rect">
            <a:avLst/>
          </a:prstGeom>
          <a:noFill/>
          <a:ln/>
        </p:spPr>
        <p:txBody>
          <a:bodyPr wrap="square" lIns="0" tIns="0" rIns="0" bIns="0" rtlCol="0" anchor="t"/>
          <a:lstStyle/>
          <a:p>
            <a:pPr>
              <a:lnSpc>
                <a:spcPts val="2208"/>
              </a:lnSpc>
            </a:pPr>
            <a:r>
              <a:rPr lang="en-US" sz="1375" dirty="0">
                <a:solidFill>
                  <a:srgbClr val="384653"/>
                </a:solidFill>
                <a:latin typeface="IBM Plex Sans" panose="020B0503050203000203" pitchFamily="34" charset="0"/>
                <a:ea typeface="Montserrat" pitchFamily="34" charset="-122"/>
                <a:cs typeface="Montserrat" pitchFamily="34" charset="-120"/>
              </a:rPr>
              <a:t>Data generated from everyday business transactions. This includes purchases, bookings, service requests, and financial exchanges.</a:t>
            </a:r>
            <a:endParaRPr lang="en-US" sz="1375" dirty="0">
              <a:latin typeface="IBM Plex Sans" panose="020B0503050203000203" pitchFamily="34" charset="0"/>
            </a:endParaRPr>
          </a:p>
        </p:txBody>
      </p:sp>
      <p:pic>
        <p:nvPicPr>
          <p:cNvPr id="8" name="Image 0" descr="preencoded.png"/>
          <p:cNvPicPr>
            <a:picLocks noChangeAspect="1"/>
          </p:cNvPicPr>
          <p:nvPr/>
        </p:nvPicPr>
        <p:blipFill>
          <a:blip r:embed="rId3">
            <a:alphaModFix amt="10000"/>
          </a:blip>
          <a:stretch>
            <a:fillRect/>
          </a:stretch>
        </p:blipFill>
        <p:spPr>
          <a:xfrm>
            <a:off x="0" y="0"/>
            <a:ext cx="12192000" cy="6858000"/>
          </a:xfrm>
          <a:prstGeom prst="rect">
            <a:avLst/>
          </a:prstGeom>
        </p:spPr>
      </p:pic>
      <p:sp>
        <p:nvSpPr>
          <p:cNvPr id="7" name="Text 5"/>
          <p:cNvSpPr/>
          <p:nvPr/>
        </p:nvSpPr>
        <p:spPr>
          <a:xfrm>
            <a:off x="5898516" y="3674249"/>
            <a:ext cx="3545979" cy="977206"/>
          </a:xfrm>
          <a:prstGeom prst="rect">
            <a:avLst/>
          </a:prstGeom>
          <a:noFill/>
          <a:ln/>
        </p:spPr>
        <p:txBody>
          <a:bodyPr wrap="square" lIns="0" tIns="0" rIns="0" bIns="0" rtlCol="0" anchor="t"/>
          <a:lstStyle/>
          <a:p>
            <a:pPr marL="285739" indent="-285739">
              <a:lnSpc>
                <a:spcPts val="2208"/>
              </a:lnSpc>
              <a:buSzPct val="100000"/>
              <a:buChar char="•"/>
            </a:pPr>
            <a:r>
              <a:rPr lang="en-US" sz="1375" dirty="0">
                <a:solidFill>
                  <a:srgbClr val="384653"/>
                </a:solidFill>
                <a:latin typeface="IBM Plex Sans" panose="020B0503050203000203" pitchFamily="34" charset="0"/>
                <a:ea typeface="Montserrat" pitchFamily="34" charset="-122"/>
                <a:cs typeface="Montserrat" pitchFamily="34" charset="-120"/>
              </a:rPr>
              <a:t>Point-of-sale (POS) systems</a:t>
            </a:r>
            <a:endParaRPr lang="en-US" sz="1375" dirty="0">
              <a:latin typeface="IBM Plex Sans" panose="020B0503050203000203" pitchFamily="34" charset="0"/>
            </a:endParaRPr>
          </a:p>
          <a:p>
            <a:pPr marL="285739" indent="-285739">
              <a:lnSpc>
                <a:spcPts val="2208"/>
              </a:lnSpc>
              <a:buSzPct val="100000"/>
              <a:buChar char="•"/>
            </a:pPr>
            <a:r>
              <a:rPr lang="en-US" sz="1375" dirty="0">
                <a:solidFill>
                  <a:srgbClr val="384653"/>
                </a:solidFill>
                <a:latin typeface="IBM Plex Sans" panose="020B0503050203000203" pitchFamily="34" charset="0"/>
                <a:ea typeface="Montserrat" pitchFamily="34" charset="-122"/>
                <a:cs typeface="Montserrat" pitchFamily="34" charset="-120"/>
              </a:rPr>
              <a:t>E-commerce platforms</a:t>
            </a:r>
            <a:endParaRPr lang="en-US" sz="1375" dirty="0">
              <a:latin typeface="IBM Plex Sans" panose="020B0503050203000203" pitchFamily="34" charset="0"/>
            </a:endParaRPr>
          </a:p>
          <a:p>
            <a:pPr marL="285739" indent="-285739">
              <a:lnSpc>
                <a:spcPts val="2208"/>
              </a:lnSpc>
              <a:buSzPct val="100000"/>
              <a:buChar char="•"/>
            </a:pPr>
            <a:r>
              <a:rPr lang="en-US" sz="1375" dirty="0">
                <a:solidFill>
                  <a:srgbClr val="384653"/>
                </a:solidFill>
                <a:latin typeface="IBM Plex Sans" panose="020B0503050203000203" pitchFamily="34" charset="0"/>
                <a:ea typeface="Montserrat" pitchFamily="34" charset="-122"/>
                <a:cs typeface="Montserrat" pitchFamily="34" charset="-120"/>
              </a:rPr>
              <a:t>Banking systems</a:t>
            </a:r>
            <a:endParaRPr lang="en-US" sz="1375" dirty="0">
              <a:latin typeface="IBM Plex Sans" panose="020B050305020300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19150" y="457597"/>
            <a:ext cx="674886" cy="171847"/>
          </a:xfrm>
          <a:prstGeom prst="rect">
            <a:avLst/>
          </a:prstGeom>
          <a:noFill/>
          <a:ln/>
        </p:spPr>
        <p:txBody>
          <a:bodyPr wrap="none" lIns="0" tIns="0" rIns="0" bIns="0" rtlCol="0" anchor="t"/>
          <a:lstStyle/>
          <a:p>
            <a:pPr>
              <a:lnSpc>
                <a:spcPts val="1333"/>
              </a:lnSpc>
            </a:pPr>
            <a:endParaRPr lang="en-US" sz="917" dirty="0">
              <a:latin typeface="IBM Plex Sans" panose="020B0503050203000203" pitchFamily="34" charset="0"/>
            </a:endParaRPr>
          </a:p>
        </p:txBody>
      </p:sp>
      <p:sp>
        <p:nvSpPr>
          <p:cNvPr id="4" name="Text 2"/>
          <p:cNvSpPr/>
          <p:nvPr/>
        </p:nvSpPr>
        <p:spPr>
          <a:xfrm>
            <a:off x="730548" y="722016"/>
            <a:ext cx="3798590" cy="388739"/>
          </a:xfrm>
          <a:prstGeom prst="rect">
            <a:avLst/>
          </a:prstGeom>
          <a:noFill/>
          <a:ln/>
        </p:spPr>
        <p:txBody>
          <a:bodyPr wrap="none" lIns="0" tIns="0" rIns="0" bIns="0" rtlCol="0" anchor="t"/>
          <a:lstStyle/>
          <a:p>
            <a:pPr>
              <a:lnSpc>
                <a:spcPts val="3042"/>
              </a:lnSpc>
            </a:pPr>
            <a:r>
              <a:rPr lang="en-US" sz="2417" b="1" dirty="0">
                <a:solidFill>
                  <a:srgbClr val="2E3C4E"/>
                </a:solidFill>
                <a:latin typeface="IBM Plex Sans" panose="020B0503050203000203" pitchFamily="34" charset="0"/>
                <a:ea typeface="Barlow Bold" pitchFamily="34" charset="-122"/>
                <a:cs typeface="Barlow Bold" pitchFamily="34" charset="-120"/>
              </a:rPr>
              <a:t>Data Lifecycle Management</a:t>
            </a:r>
            <a:endParaRPr lang="en-US" sz="2417" dirty="0">
              <a:latin typeface="IBM Plex Sans" panose="020B0503050203000203" pitchFamily="34" charset="0"/>
            </a:endParaRPr>
          </a:p>
        </p:txBody>
      </p:sp>
      <p:sp>
        <p:nvSpPr>
          <p:cNvPr id="5" name="Text 3"/>
          <p:cNvSpPr/>
          <p:nvPr/>
        </p:nvSpPr>
        <p:spPr>
          <a:xfrm>
            <a:off x="730548" y="1292027"/>
            <a:ext cx="10730806" cy="429618"/>
          </a:xfrm>
          <a:prstGeom prst="rect">
            <a:avLst/>
          </a:prstGeom>
          <a:noFill/>
          <a:ln/>
        </p:spPr>
        <p:txBody>
          <a:bodyPr wrap="square" lIns="0" tIns="0" rIns="0" bIns="0" rtlCol="0" anchor="t"/>
          <a:lstStyle/>
          <a:p>
            <a:pPr>
              <a:lnSpc>
                <a:spcPts val="1667"/>
              </a:lnSpc>
            </a:pPr>
            <a:r>
              <a:rPr lang="en-US" sz="1400" dirty="0">
                <a:solidFill>
                  <a:srgbClr val="384653"/>
                </a:solidFill>
                <a:latin typeface="IBM Plex Sans" panose="020B0503050203000203" pitchFamily="34" charset="0"/>
                <a:ea typeface="Montserrat" pitchFamily="34" charset="-122"/>
                <a:cs typeface="Montserrat" pitchFamily="34" charset="-120"/>
              </a:rPr>
              <a:t>The data lifecycle defines the stages a piece of data goes through from its inception to its eventual deletion.</a:t>
            </a:r>
          </a:p>
          <a:p>
            <a:pPr>
              <a:lnSpc>
                <a:spcPts val="1667"/>
              </a:lnSpc>
            </a:pPr>
            <a:r>
              <a:rPr lang="en-US" sz="1400" dirty="0">
                <a:solidFill>
                  <a:srgbClr val="384653"/>
                </a:solidFill>
                <a:latin typeface="IBM Plex Sans" panose="020B0503050203000203" pitchFamily="34" charset="0"/>
                <a:ea typeface="Montserrat" pitchFamily="34" charset="-122"/>
                <a:cs typeface="Montserrat" pitchFamily="34" charset="-120"/>
              </a:rPr>
              <a:t> Managing this lifecycle ensures data is secure, accessible, and useful.</a:t>
            </a:r>
            <a:endParaRPr lang="en-US" sz="1400" dirty="0">
              <a:latin typeface="IBM Plex Sans" panose="020B0503050203000203" pitchFamily="34" charset="0"/>
            </a:endParaRPr>
          </a:p>
        </p:txBody>
      </p:sp>
      <p:pic>
        <p:nvPicPr>
          <p:cNvPr id="6" name="Image 0" descr="preencoded.png"/>
          <p:cNvPicPr>
            <a:picLocks noChangeAspect="1"/>
          </p:cNvPicPr>
          <p:nvPr/>
        </p:nvPicPr>
        <p:blipFill>
          <a:blip r:embed="rId3"/>
          <a:stretch>
            <a:fillRect/>
          </a:stretch>
        </p:blipFill>
        <p:spPr>
          <a:xfrm>
            <a:off x="966887" y="1857574"/>
            <a:ext cx="10258128" cy="4021534"/>
          </a:xfrm>
          <a:prstGeom prst="rect">
            <a:avLst/>
          </a:prstGeom>
        </p:spPr>
      </p:pic>
      <p:sp>
        <p:nvSpPr>
          <p:cNvPr id="7" name="Text 4"/>
          <p:cNvSpPr/>
          <p:nvPr/>
        </p:nvSpPr>
        <p:spPr>
          <a:xfrm>
            <a:off x="1212366" y="2054798"/>
            <a:ext cx="1877879" cy="317730"/>
          </a:xfrm>
          <a:prstGeom prst="rect">
            <a:avLst/>
          </a:prstGeom>
          <a:noFill/>
          <a:ln/>
        </p:spPr>
        <p:txBody>
          <a:bodyPr wrap="none" lIns="0" tIns="0" rIns="0" bIns="0" rtlCol="0" anchor="t"/>
          <a:lstStyle/>
          <a:p>
            <a:pPr algn="r">
              <a:lnSpc>
                <a:spcPts val="2500"/>
              </a:lnSpc>
            </a:pPr>
            <a:r>
              <a:rPr lang="en-US" sz="2000" b="1" dirty="0">
                <a:solidFill>
                  <a:srgbClr val="2E3C4E"/>
                </a:solidFill>
                <a:latin typeface="IBM Plex Sans" panose="020B0503050203000203" pitchFamily="34" charset="0"/>
                <a:ea typeface="Barlow Bold" pitchFamily="34" charset="-122"/>
                <a:cs typeface="Barlow Bold" pitchFamily="34" charset="-120"/>
              </a:rPr>
              <a:t>Create Data</a:t>
            </a:r>
            <a:endParaRPr lang="en-US" sz="2000" dirty="0">
              <a:latin typeface="IBM Plex Sans" panose="020B0503050203000203" pitchFamily="34" charset="0"/>
            </a:endParaRPr>
          </a:p>
        </p:txBody>
      </p:sp>
      <p:sp>
        <p:nvSpPr>
          <p:cNvPr id="8" name="Text 5"/>
          <p:cNvSpPr/>
          <p:nvPr/>
        </p:nvSpPr>
        <p:spPr>
          <a:xfrm>
            <a:off x="9101471" y="2054798"/>
            <a:ext cx="1877879" cy="317730"/>
          </a:xfrm>
          <a:prstGeom prst="rect">
            <a:avLst/>
          </a:prstGeom>
          <a:noFill/>
          <a:ln/>
        </p:spPr>
        <p:txBody>
          <a:bodyPr wrap="none" lIns="0" tIns="0" rIns="0" bIns="0" rtlCol="0" anchor="t"/>
          <a:lstStyle/>
          <a:p>
            <a:pPr>
              <a:lnSpc>
                <a:spcPts val="2500"/>
              </a:lnSpc>
            </a:pPr>
            <a:r>
              <a:rPr lang="en-US" sz="2000" b="1" dirty="0">
                <a:solidFill>
                  <a:srgbClr val="2E3C4E"/>
                </a:solidFill>
                <a:latin typeface="IBM Plex Sans" panose="020B0503050203000203" pitchFamily="34" charset="0"/>
                <a:ea typeface="Barlow Bold" pitchFamily="34" charset="-122"/>
                <a:cs typeface="Barlow Bold" pitchFamily="34" charset="-120"/>
              </a:rPr>
              <a:t>Store Securely</a:t>
            </a:r>
            <a:endParaRPr lang="en-US" sz="2000" dirty="0">
              <a:latin typeface="IBM Plex Sans" panose="020B0503050203000203" pitchFamily="34" charset="0"/>
            </a:endParaRPr>
          </a:p>
        </p:txBody>
      </p:sp>
      <p:sp>
        <p:nvSpPr>
          <p:cNvPr id="9" name="Text 6"/>
          <p:cNvSpPr/>
          <p:nvPr/>
        </p:nvSpPr>
        <p:spPr>
          <a:xfrm>
            <a:off x="9101471" y="5364057"/>
            <a:ext cx="1877879" cy="317731"/>
          </a:xfrm>
          <a:prstGeom prst="rect">
            <a:avLst/>
          </a:prstGeom>
          <a:noFill/>
          <a:ln/>
        </p:spPr>
        <p:txBody>
          <a:bodyPr wrap="none" lIns="0" tIns="0" rIns="0" bIns="0" rtlCol="0" anchor="t"/>
          <a:lstStyle/>
          <a:p>
            <a:pPr>
              <a:lnSpc>
                <a:spcPts val="2500"/>
              </a:lnSpc>
            </a:pPr>
            <a:r>
              <a:rPr lang="en-US" sz="2000" b="1" dirty="0">
                <a:solidFill>
                  <a:srgbClr val="2E3C4E"/>
                </a:solidFill>
                <a:latin typeface="IBM Plex Sans" panose="020B0503050203000203" pitchFamily="34" charset="0"/>
                <a:ea typeface="Barlow Bold" pitchFamily="34" charset="-122"/>
                <a:cs typeface="Barlow Bold" pitchFamily="34" charset="-120"/>
              </a:rPr>
              <a:t>Use &amp; Analyze</a:t>
            </a:r>
            <a:endParaRPr lang="en-US" sz="2000" dirty="0">
              <a:latin typeface="IBM Plex Sans" panose="020B0503050203000203" pitchFamily="34" charset="0"/>
            </a:endParaRPr>
          </a:p>
        </p:txBody>
      </p:sp>
      <p:sp>
        <p:nvSpPr>
          <p:cNvPr id="10" name="Text 7"/>
          <p:cNvSpPr/>
          <p:nvPr/>
        </p:nvSpPr>
        <p:spPr>
          <a:xfrm>
            <a:off x="1212366" y="5364057"/>
            <a:ext cx="1877879" cy="317731"/>
          </a:xfrm>
          <a:prstGeom prst="rect">
            <a:avLst/>
          </a:prstGeom>
          <a:noFill/>
          <a:ln/>
        </p:spPr>
        <p:txBody>
          <a:bodyPr wrap="none" lIns="0" tIns="0" rIns="0" bIns="0" rtlCol="0" anchor="t"/>
          <a:lstStyle/>
          <a:p>
            <a:pPr algn="r">
              <a:lnSpc>
                <a:spcPts val="2500"/>
              </a:lnSpc>
            </a:pPr>
            <a:r>
              <a:rPr lang="en-US" sz="2000" b="1" dirty="0">
                <a:solidFill>
                  <a:srgbClr val="2E3C4E"/>
                </a:solidFill>
                <a:latin typeface="IBM Plex Sans" panose="020B0503050203000203" pitchFamily="34" charset="0"/>
                <a:ea typeface="Barlow Bold" pitchFamily="34" charset="-122"/>
                <a:cs typeface="Barlow Bold" pitchFamily="34" charset="-120"/>
              </a:rPr>
              <a:t>Archive &amp; Delete</a:t>
            </a:r>
            <a:endParaRPr lang="en-US" sz="2000" dirty="0">
              <a:latin typeface="IBM Plex Sans" panose="020B0503050203000203" pitchFamily="34" charset="0"/>
            </a:endParaRPr>
          </a:p>
        </p:txBody>
      </p:sp>
      <p:sp>
        <p:nvSpPr>
          <p:cNvPr id="11" name="Text 8"/>
          <p:cNvSpPr/>
          <p:nvPr/>
        </p:nvSpPr>
        <p:spPr>
          <a:xfrm>
            <a:off x="730548" y="6015038"/>
            <a:ext cx="10730806" cy="429618"/>
          </a:xfrm>
          <a:prstGeom prst="rect">
            <a:avLst/>
          </a:prstGeom>
          <a:noFill/>
          <a:ln/>
        </p:spPr>
        <p:txBody>
          <a:bodyPr wrap="square" lIns="0" tIns="0" rIns="0" bIns="0" rtlCol="0" anchor="t"/>
          <a:lstStyle/>
          <a:p>
            <a:pPr>
              <a:lnSpc>
                <a:spcPts val="1667"/>
              </a:lnSpc>
            </a:pPr>
            <a:r>
              <a:rPr lang="en-US" sz="1400" dirty="0">
                <a:solidFill>
                  <a:srgbClr val="384653"/>
                </a:solidFill>
                <a:latin typeface="IBM Plex Sans" panose="020B0503050203000203" pitchFamily="34" charset="0"/>
                <a:ea typeface="Montserrat" pitchFamily="34" charset="-122"/>
                <a:cs typeface="Montserrat" pitchFamily="34" charset="-120"/>
              </a:rPr>
              <a:t>Effective data lifecycle management ensures data compliance, reduces storage costs, and maximizes the value</a:t>
            </a:r>
          </a:p>
          <a:p>
            <a:pPr>
              <a:lnSpc>
                <a:spcPts val="1667"/>
              </a:lnSpc>
            </a:pPr>
            <a:r>
              <a:rPr lang="en-US" sz="1400" dirty="0">
                <a:solidFill>
                  <a:srgbClr val="384653"/>
                </a:solidFill>
                <a:latin typeface="IBM Plex Sans" panose="020B0503050203000203" pitchFamily="34" charset="0"/>
                <a:ea typeface="Montserrat" pitchFamily="34" charset="-122"/>
                <a:cs typeface="Montserrat" pitchFamily="34" charset="-120"/>
              </a:rPr>
              <a:t> of information throughout its entire existence.</a:t>
            </a:r>
            <a:endParaRPr lang="en-US" sz="1400" dirty="0">
              <a:latin typeface="IBM Plex Sans" panose="020B050305020300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4832" y="714871"/>
            <a:ext cx="4134544" cy="417215"/>
          </a:xfrm>
          <a:prstGeom prst="rect">
            <a:avLst/>
          </a:prstGeom>
          <a:noFill/>
          <a:ln/>
        </p:spPr>
        <p:txBody>
          <a:bodyPr wrap="none" lIns="0" tIns="0" rIns="0" bIns="0" rtlCol="0" anchor="t"/>
          <a:lstStyle/>
          <a:p>
            <a:pPr>
              <a:lnSpc>
                <a:spcPts val="3250"/>
              </a:lnSpc>
            </a:pPr>
            <a:r>
              <a:rPr lang="en-US" sz="2800" b="1" dirty="0">
                <a:solidFill>
                  <a:srgbClr val="2E3C4E"/>
                </a:solidFill>
                <a:latin typeface="IBM Plex Sans" panose="020B0503050203000203" pitchFamily="34" charset="0"/>
                <a:ea typeface="Barlow Bold" pitchFamily="34" charset="-122"/>
                <a:cs typeface="Barlow Bold" pitchFamily="34" charset="-120"/>
              </a:rPr>
              <a:t>Stages of the Data Lifecycle</a:t>
            </a:r>
            <a:endParaRPr lang="en-US" sz="2800" dirty="0">
              <a:latin typeface="IBM Plex Sans" panose="020B0503050203000203" pitchFamily="34" charset="0"/>
            </a:endParaRPr>
          </a:p>
        </p:txBody>
      </p:sp>
      <p:sp>
        <p:nvSpPr>
          <p:cNvPr id="3" name="Text 1"/>
          <p:cNvSpPr/>
          <p:nvPr/>
        </p:nvSpPr>
        <p:spPr>
          <a:xfrm>
            <a:off x="554832" y="1410394"/>
            <a:ext cx="158453" cy="198140"/>
          </a:xfrm>
          <a:prstGeom prst="rect">
            <a:avLst/>
          </a:prstGeom>
          <a:noFill/>
          <a:ln/>
        </p:spPr>
        <p:txBody>
          <a:bodyPr wrap="none" lIns="0" tIns="0" rIns="0" bIns="0" rtlCol="0" anchor="t"/>
          <a:lstStyle/>
          <a:p>
            <a:pPr>
              <a:lnSpc>
                <a:spcPts val="1875"/>
              </a:lnSpc>
            </a:pPr>
            <a:r>
              <a:rPr lang="en-US" sz="1400" dirty="0">
                <a:solidFill>
                  <a:srgbClr val="384653"/>
                </a:solidFill>
                <a:latin typeface="IBM Plex Sans" panose="020B0503050203000203" pitchFamily="34" charset="0"/>
                <a:ea typeface="Barlow Light" pitchFamily="34" charset="-122"/>
                <a:cs typeface="Barlow Light" pitchFamily="34" charset="-120"/>
              </a:rPr>
              <a:t>01</a:t>
            </a:r>
            <a:endParaRPr lang="en-US" sz="1400" dirty="0">
              <a:latin typeface="IBM Plex Sans" panose="020B0503050203000203" pitchFamily="34" charset="0"/>
            </a:endParaRPr>
          </a:p>
        </p:txBody>
      </p:sp>
      <p:pic>
        <p:nvPicPr>
          <p:cNvPr id="4" name="Image 0" descr="preencoded.png"/>
          <p:cNvPicPr>
            <a:picLocks noChangeAspect="1"/>
          </p:cNvPicPr>
          <p:nvPr/>
        </p:nvPicPr>
        <p:blipFill>
          <a:blip r:embed="rId3"/>
          <a:stretch>
            <a:fillRect/>
          </a:stretch>
        </p:blipFill>
        <p:spPr>
          <a:xfrm>
            <a:off x="554832" y="1660723"/>
            <a:ext cx="3601343" cy="19050"/>
          </a:xfrm>
          <a:prstGeom prst="rect">
            <a:avLst/>
          </a:prstGeom>
        </p:spPr>
      </p:pic>
      <p:sp>
        <p:nvSpPr>
          <p:cNvPr id="5" name="Text 2"/>
          <p:cNvSpPr/>
          <p:nvPr/>
        </p:nvSpPr>
        <p:spPr>
          <a:xfrm>
            <a:off x="554832" y="1778000"/>
            <a:ext cx="2085876" cy="260648"/>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1. Creation/Capture</a:t>
            </a:r>
            <a:endParaRPr lang="en-US" dirty="0">
              <a:latin typeface="IBM Plex Sans" panose="020B0503050203000203" pitchFamily="34" charset="0"/>
            </a:endParaRPr>
          </a:p>
        </p:txBody>
      </p:sp>
      <p:sp>
        <p:nvSpPr>
          <p:cNvPr id="6" name="Text 3"/>
          <p:cNvSpPr/>
          <p:nvPr/>
        </p:nvSpPr>
        <p:spPr>
          <a:xfrm>
            <a:off x="554832" y="2122091"/>
            <a:ext cx="3601343" cy="714375"/>
          </a:xfrm>
          <a:prstGeom prst="rect">
            <a:avLst/>
          </a:prstGeom>
          <a:noFill/>
          <a:ln/>
        </p:spPr>
        <p:txBody>
          <a:bodyPr wrap="square" lIns="0" tIns="0" rIns="0" bIns="0" rtlCol="0" anchor="t"/>
          <a:lstStyle/>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Data is generated or collected for the first time. This includes direct input, sensor readings, or data derived from other sources.</a:t>
            </a:r>
            <a:endParaRPr lang="en-US" sz="1400" dirty="0">
              <a:latin typeface="IBM Plex Sans" panose="020B0503050203000203" pitchFamily="34" charset="0"/>
            </a:endParaRPr>
          </a:p>
        </p:txBody>
      </p:sp>
      <p:sp>
        <p:nvSpPr>
          <p:cNvPr id="7" name="Text 4"/>
          <p:cNvSpPr/>
          <p:nvPr/>
        </p:nvSpPr>
        <p:spPr>
          <a:xfrm>
            <a:off x="554832" y="2919909"/>
            <a:ext cx="3601343" cy="811808"/>
          </a:xfrm>
          <a:prstGeom prst="rect">
            <a:avLst/>
          </a:prstGeom>
          <a:noFill/>
          <a:ln/>
        </p:spPr>
        <p:txBody>
          <a:bodyPr wrap="square" lIns="0" tIns="0" rIns="0" bIns="0" rtlCol="0" anchor="t"/>
          <a:lstStyle/>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Data entry forms</a:t>
            </a:r>
            <a:endParaRPr lang="en-US" sz="1400" dirty="0">
              <a:latin typeface="IBM Plex Sans" panose="020B0503050203000203" pitchFamily="34" charset="0"/>
            </a:endParaRP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Web analytics tools</a:t>
            </a:r>
            <a:endParaRPr lang="en-US" sz="1400" dirty="0">
              <a:latin typeface="IBM Plex Sans" panose="020B0503050203000203" pitchFamily="34" charset="0"/>
            </a:endParaRP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IoT device telemetry</a:t>
            </a:r>
            <a:endParaRPr lang="en-US" sz="1400" dirty="0">
              <a:latin typeface="IBM Plex Sans" panose="020B0503050203000203" pitchFamily="34" charset="0"/>
            </a:endParaRPr>
          </a:p>
        </p:txBody>
      </p:sp>
      <p:sp>
        <p:nvSpPr>
          <p:cNvPr id="8" name="Text 5"/>
          <p:cNvSpPr/>
          <p:nvPr/>
        </p:nvSpPr>
        <p:spPr>
          <a:xfrm>
            <a:off x="4295279" y="1410394"/>
            <a:ext cx="158453" cy="198140"/>
          </a:xfrm>
          <a:prstGeom prst="rect">
            <a:avLst/>
          </a:prstGeom>
          <a:noFill/>
          <a:ln/>
        </p:spPr>
        <p:txBody>
          <a:bodyPr wrap="none" lIns="0" tIns="0" rIns="0" bIns="0" rtlCol="0" anchor="t"/>
          <a:lstStyle/>
          <a:p>
            <a:pPr>
              <a:lnSpc>
                <a:spcPts val="1875"/>
              </a:lnSpc>
            </a:pPr>
            <a:r>
              <a:rPr lang="en-US" sz="1400" dirty="0">
                <a:solidFill>
                  <a:srgbClr val="384653"/>
                </a:solidFill>
                <a:latin typeface="IBM Plex Sans" panose="020B0503050203000203" pitchFamily="34" charset="0"/>
                <a:ea typeface="Barlow Light" pitchFamily="34" charset="-122"/>
                <a:cs typeface="Barlow Light" pitchFamily="34" charset="-120"/>
              </a:rPr>
              <a:t>02</a:t>
            </a:r>
            <a:endParaRPr lang="en-US" sz="1400" dirty="0">
              <a:latin typeface="IBM Plex Sans" panose="020B0503050203000203" pitchFamily="34" charset="0"/>
            </a:endParaRPr>
          </a:p>
        </p:txBody>
      </p:sp>
      <p:pic>
        <p:nvPicPr>
          <p:cNvPr id="9" name="Image 1" descr="preencoded.png"/>
          <p:cNvPicPr>
            <a:picLocks noChangeAspect="1"/>
          </p:cNvPicPr>
          <p:nvPr/>
        </p:nvPicPr>
        <p:blipFill>
          <a:blip r:embed="rId3"/>
          <a:stretch>
            <a:fillRect/>
          </a:stretch>
        </p:blipFill>
        <p:spPr>
          <a:xfrm>
            <a:off x="4295279" y="1676598"/>
            <a:ext cx="3601343" cy="19050"/>
          </a:xfrm>
          <a:prstGeom prst="rect">
            <a:avLst/>
          </a:prstGeom>
        </p:spPr>
      </p:pic>
      <p:sp>
        <p:nvSpPr>
          <p:cNvPr id="10" name="Text 6"/>
          <p:cNvSpPr/>
          <p:nvPr/>
        </p:nvSpPr>
        <p:spPr>
          <a:xfrm>
            <a:off x="4295279" y="1778000"/>
            <a:ext cx="2361208" cy="260648"/>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2. Storage &amp; Maintenance</a:t>
            </a:r>
            <a:endParaRPr lang="en-US" dirty="0">
              <a:latin typeface="IBM Plex Sans" panose="020B0503050203000203" pitchFamily="34" charset="0"/>
            </a:endParaRPr>
          </a:p>
        </p:txBody>
      </p:sp>
      <p:sp>
        <p:nvSpPr>
          <p:cNvPr id="11" name="Text 7"/>
          <p:cNvSpPr/>
          <p:nvPr/>
        </p:nvSpPr>
        <p:spPr>
          <a:xfrm>
            <a:off x="4295279" y="2122091"/>
            <a:ext cx="3601343" cy="714375"/>
          </a:xfrm>
          <a:prstGeom prst="rect">
            <a:avLst/>
          </a:prstGeom>
          <a:noFill/>
          <a:ln/>
        </p:spPr>
        <p:txBody>
          <a:bodyPr wrap="square" lIns="0" tIns="0" rIns="0" bIns="0" rtlCol="0" anchor="t"/>
          <a:lstStyle/>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Data is stored in appropriate systems and regularly maintained to ensure its availability and integrity.</a:t>
            </a:r>
            <a:endParaRPr lang="en-US" sz="1400" dirty="0">
              <a:latin typeface="IBM Plex Sans" panose="020B0503050203000203" pitchFamily="34" charset="0"/>
            </a:endParaRPr>
          </a:p>
        </p:txBody>
      </p:sp>
      <p:sp>
        <p:nvSpPr>
          <p:cNvPr id="12" name="Text 8"/>
          <p:cNvSpPr/>
          <p:nvPr/>
        </p:nvSpPr>
        <p:spPr>
          <a:xfrm>
            <a:off x="4295279" y="2919908"/>
            <a:ext cx="3601343" cy="763092"/>
          </a:xfrm>
          <a:prstGeom prst="rect">
            <a:avLst/>
          </a:prstGeom>
          <a:noFill/>
          <a:ln/>
        </p:spPr>
        <p:txBody>
          <a:bodyPr wrap="square" lIns="0" tIns="0" rIns="0" bIns="0" rtlCol="0" anchor="t"/>
          <a:lstStyle/>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Databases, data warehouses, cloud storage</a:t>
            </a:r>
            <a:endParaRPr lang="en-US" sz="1400" dirty="0">
              <a:latin typeface="IBM Plex Sans" panose="020B0503050203000203" pitchFamily="34" charset="0"/>
            </a:endParaRP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Backup, security, and access control</a:t>
            </a:r>
            <a:endParaRPr lang="en-US" sz="1400" dirty="0">
              <a:latin typeface="IBM Plex Sans" panose="020B0503050203000203" pitchFamily="34" charset="0"/>
            </a:endParaRPr>
          </a:p>
        </p:txBody>
      </p:sp>
      <p:sp>
        <p:nvSpPr>
          <p:cNvPr id="13" name="Text 9"/>
          <p:cNvSpPr/>
          <p:nvPr/>
        </p:nvSpPr>
        <p:spPr>
          <a:xfrm>
            <a:off x="8035727" y="1410394"/>
            <a:ext cx="158453" cy="198140"/>
          </a:xfrm>
          <a:prstGeom prst="rect">
            <a:avLst/>
          </a:prstGeom>
          <a:noFill/>
          <a:ln/>
        </p:spPr>
        <p:txBody>
          <a:bodyPr wrap="none" lIns="0" tIns="0" rIns="0" bIns="0" rtlCol="0" anchor="t"/>
          <a:lstStyle/>
          <a:p>
            <a:pPr>
              <a:lnSpc>
                <a:spcPts val="1875"/>
              </a:lnSpc>
            </a:pPr>
            <a:r>
              <a:rPr lang="en-US" sz="1400" dirty="0">
                <a:solidFill>
                  <a:srgbClr val="384653"/>
                </a:solidFill>
                <a:latin typeface="IBM Plex Sans" panose="020B0503050203000203" pitchFamily="34" charset="0"/>
                <a:ea typeface="Barlow Light" pitchFamily="34" charset="-122"/>
                <a:cs typeface="Barlow Light" pitchFamily="34" charset="-120"/>
              </a:rPr>
              <a:t>03</a:t>
            </a:r>
            <a:endParaRPr lang="en-US" sz="1400" dirty="0">
              <a:latin typeface="IBM Plex Sans" panose="020B0503050203000203" pitchFamily="34" charset="0"/>
            </a:endParaRPr>
          </a:p>
        </p:txBody>
      </p:sp>
      <p:pic>
        <p:nvPicPr>
          <p:cNvPr id="14" name="Image 2" descr="preencoded.png"/>
          <p:cNvPicPr>
            <a:picLocks noChangeAspect="1"/>
          </p:cNvPicPr>
          <p:nvPr/>
        </p:nvPicPr>
        <p:blipFill>
          <a:blip r:embed="rId3"/>
          <a:stretch>
            <a:fillRect/>
          </a:stretch>
        </p:blipFill>
        <p:spPr>
          <a:xfrm>
            <a:off x="8035727" y="1676598"/>
            <a:ext cx="3601343" cy="19050"/>
          </a:xfrm>
          <a:prstGeom prst="rect">
            <a:avLst/>
          </a:prstGeom>
        </p:spPr>
      </p:pic>
      <p:sp>
        <p:nvSpPr>
          <p:cNvPr id="15" name="Text 10"/>
          <p:cNvSpPr/>
          <p:nvPr/>
        </p:nvSpPr>
        <p:spPr>
          <a:xfrm>
            <a:off x="8035727" y="1778000"/>
            <a:ext cx="2085876" cy="260648"/>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3. Usage &amp; Processing</a:t>
            </a:r>
            <a:endParaRPr lang="en-US" dirty="0">
              <a:latin typeface="IBM Plex Sans" panose="020B0503050203000203" pitchFamily="34" charset="0"/>
            </a:endParaRPr>
          </a:p>
        </p:txBody>
      </p:sp>
      <p:sp>
        <p:nvSpPr>
          <p:cNvPr id="16" name="Text 11"/>
          <p:cNvSpPr/>
          <p:nvPr/>
        </p:nvSpPr>
        <p:spPr>
          <a:xfrm>
            <a:off x="8035727" y="2122091"/>
            <a:ext cx="3601343" cy="714375"/>
          </a:xfrm>
          <a:prstGeom prst="rect">
            <a:avLst/>
          </a:prstGeom>
          <a:noFill/>
          <a:ln/>
        </p:spPr>
        <p:txBody>
          <a:bodyPr wrap="square" lIns="0" tIns="0" rIns="0" bIns="0" rtlCol="0" anchor="t"/>
          <a:lstStyle/>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Data is accessed, processed,</a:t>
            </a:r>
          </a:p>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 analyzed, and transformed to</a:t>
            </a:r>
          </a:p>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 derive insights and support</a:t>
            </a:r>
          </a:p>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 decision-making.</a:t>
            </a:r>
            <a:endParaRPr lang="en-US" sz="1400" dirty="0">
              <a:latin typeface="IBM Plex Sans" panose="020B0503050203000203" pitchFamily="34" charset="0"/>
            </a:endParaRPr>
          </a:p>
        </p:txBody>
      </p:sp>
      <p:sp>
        <p:nvSpPr>
          <p:cNvPr id="17" name="Text 12"/>
          <p:cNvSpPr/>
          <p:nvPr/>
        </p:nvSpPr>
        <p:spPr>
          <a:xfrm>
            <a:off x="8035726" y="3118146"/>
            <a:ext cx="3601343" cy="763092"/>
          </a:xfrm>
          <a:prstGeom prst="rect">
            <a:avLst/>
          </a:prstGeom>
          <a:noFill/>
          <a:ln/>
        </p:spPr>
        <p:txBody>
          <a:bodyPr wrap="square" lIns="0" tIns="0" rIns="0" bIns="0" rtlCol="0" anchor="t"/>
          <a:lstStyle/>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Reporting, dashboards,</a:t>
            </a: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 machine learning models</a:t>
            </a:r>
            <a:endParaRPr lang="en-US" sz="1400" dirty="0">
              <a:latin typeface="IBM Plex Sans" panose="020B0503050203000203" pitchFamily="34" charset="0"/>
            </a:endParaRP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Data transformation and </a:t>
            </a: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integration</a:t>
            </a:r>
            <a:endParaRPr lang="en-US" sz="1400" dirty="0">
              <a:latin typeface="IBM Plex Sans" panose="020B0503050203000203" pitchFamily="34" charset="0"/>
            </a:endParaRPr>
          </a:p>
        </p:txBody>
      </p:sp>
      <p:sp>
        <p:nvSpPr>
          <p:cNvPr id="18" name="Text 13"/>
          <p:cNvSpPr/>
          <p:nvPr/>
        </p:nvSpPr>
        <p:spPr>
          <a:xfrm>
            <a:off x="554832" y="3989685"/>
            <a:ext cx="158453" cy="198140"/>
          </a:xfrm>
          <a:prstGeom prst="rect">
            <a:avLst/>
          </a:prstGeom>
          <a:noFill/>
          <a:ln/>
        </p:spPr>
        <p:txBody>
          <a:bodyPr wrap="none" lIns="0" tIns="0" rIns="0" bIns="0" rtlCol="0" anchor="t"/>
          <a:lstStyle/>
          <a:p>
            <a:pPr>
              <a:lnSpc>
                <a:spcPts val="1875"/>
              </a:lnSpc>
            </a:pPr>
            <a:r>
              <a:rPr lang="en-US" sz="1400" dirty="0">
                <a:solidFill>
                  <a:srgbClr val="384653"/>
                </a:solidFill>
                <a:latin typeface="IBM Plex Sans" panose="020B0503050203000203" pitchFamily="34" charset="0"/>
                <a:ea typeface="Barlow Light" pitchFamily="34" charset="-122"/>
                <a:cs typeface="Barlow Light" pitchFamily="34" charset="-120"/>
              </a:rPr>
              <a:t>04</a:t>
            </a:r>
            <a:endParaRPr lang="en-US" sz="1400" dirty="0">
              <a:latin typeface="IBM Plex Sans" panose="020B0503050203000203" pitchFamily="34" charset="0"/>
            </a:endParaRPr>
          </a:p>
        </p:txBody>
      </p:sp>
      <p:pic>
        <p:nvPicPr>
          <p:cNvPr id="19" name="Image 3" descr="preencoded.png"/>
          <p:cNvPicPr>
            <a:picLocks noChangeAspect="1"/>
          </p:cNvPicPr>
          <p:nvPr/>
        </p:nvPicPr>
        <p:blipFill>
          <a:blip r:embed="rId4"/>
          <a:stretch>
            <a:fillRect/>
          </a:stretch>
        </p:blipFill>
        <p:spPr>
          <a:xfrm>
            <a:off x="554832" y="4224238"/>
            <a:ext cx="5471518" cy="19050"/>
          </a:xfrm>
          <a:prstGeom prst="rect">
            <a:avLst/>
          </a:prstGeom>
        </p:spPr>
      </p:pic>
      <p:sp>
        <p:nvSpPr>
          <p:cNvPr id="20" name="Text 14"/>
          <p:cNvSpPr/>
          <p:nvPr/>
        </p:nvSpPr>
        <p:spPr>
          <a:xfrm>
            <a:off x="554832" y="4357291"/>
            <a:ext cx="2085876" cy="260648"/>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4. Archiving</a:t>
            </a:r>
            <a:endParaRPr lang="en-US" dirty="0">
              <a:latin typeface="IBM Plex Sans" panose="020B0503050203000203" pitchFamily="34" charset="0"/>
            </a:endParaRPr>
          </a:p>
        </p:txBody>
      </p:sp>
      <p:sp>
        <p:nvSpPr>
          <p:cNvPr id="21" name="Text 15"/>
          <p:cNvSpPr/>
          <p:nvPr/>
        </p:nvSpPr>
        <p:spPr>
          <a:xfrm>
            <a:off x="554832" y="4701382"/>
            <a:ext cx="5471518" cy="714375"/>
          </a:xfrm>
          <a:prstGeom prst="rect">
            <a:avLst/>
          </a:prstGeom>
          <a:noFill/>
          <a:ln/>
        </p:spPr>
        <p:txBody>
          <a:bodyPr wrap="square" lIns="0" tIns="0" rIns="0" bIns="0" rtlCol="0" anchor="t"/>
          <a:lstStyle/>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Data that is no longer actively used but may be needed for compliance, historical analysis, or future reference is moved to long-term, cost-effective storage.</a:t>
            </a:r>
            <a:endParaRPr lang="en-US" sz="1400" dirty="0">
              <a:latin typeface="IBM Plex Sans" panose="020B0503050203000203" pitchFamily="34" charset="0"/>
            </a:endParaRPr>
          </a:p>
        </p:txBody>
      </p:sp>
      <p:sp>
        <p:nvSpPr>
          <p:cNvPr id="22" name="Text 16"/>
          <p:cNvSpPr/>
          <p:nvPr/>
        </p:nvSpPr>
        <p:spPr>
          <a:xfrm>
            <a:off x="554832" y="5499199"/>
            <a:ext cx="5471518" cy="524967"/>
          </a:xfrm>
          <a:prstGeom prst="rect">
            <a:avLst/>
          </a:prstGeom>
          <a:noFill/>
          <a:ln/>
        </p:spPr>
        <p:txBody>
          <a:bodyPr wrap="square" lIns="0" tIns="0" rIns="0" bIns="0" rtlCol="0" anchor="t"/>
          <a:lstStyle/>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Reduced access frequency</a:t>
            </a:r>
            <a:endParaRPr lang="en-US" sz="1400" dirty="0">
              <a:latin typeface="IBM Plex Sans" panose="020B0503050203000203" pitchFamily="34" charset="0"/>
            </a:endParaRP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Compliance with retention policies</a:t>
            </a:r>
            <a:endParaRPr lang="en-US" sz="1400" dirty="0">
              <a:latin typeface="IBM Plex Sans" panose="020B0503050203000203" pitchFamily="34" charset="0"/>
            </a:endParaRPr>
          </a:p>
        </p:txBody>
      </p:sp>
      <p:sp>
        <p:nvSpPr>
          <p:cNvPr id="23" name="Text 17"/>
          <p:cNvSpPr/>
          <p:nvPr/>
        </p:nvSpPr>
        <p:spPr>
          <a:xfrm>
            <a:off x="6165454" y="3989685"/>
            <a:ext cx="158453" cy="198140"/>
          </a:xfrm>
          <a:prstGeom prst="rect">
            <a:avLst/>
          </a:prstGeom>
          <a:noFill/>
          <a:ln/>
        </p:spPr>
        <p:txBody>
          <a:bodyPr wrap="none" lIns="0" tIns="0" rIns="0" bIns="0" rtlCol="0" anchor="t"/>
          <a:lstStyle/>
          <a:p>
            <a:pPr>
              <a:lnSpc>
                <a:spcPts val="1875"/>
              </a:lnSpc>
            </a:pPr>
            <a:r>
              <a:rPr lang="en-US" sz="1400" dirty="0">
                <a:solidFill>
                  <a:srgbClr val="384653"/>
                </a:solidFill>
                <a:latin typeface="IBM Plex Sans" panose="020B0503050203000203" pitchFamily="34" charset="0"/>
                <a:ea typeface="Barlow Light" pitchFamily="34" charset="-122"/>
                <a:cs typeface="Barlow Light" pitchFamily="34" charset="-120"/>
              </a:rPr>
              <a:t>05</a:t>
            </a:r>
            <a:endParaRPr lang="en-US" sz="1400" dirty="0">
              <a:latin typeface="IBM Plex Sans" panose="020B0503050203000203" pitchFamily="34" charset="0"/>
            </a:endParaRPr>
          </a:p>
        </p:txBody>
      </p:sp>
      <p:pic>
        <p:nvPicPr>
          <p:cNvPr id="24" name="Image 4" descr="preencoded.png"/>
          <p:cNvPicPr>
            <a:picLocks noChangeAspect="1"/>
          </p:cNvPicPr>
          <p:nvPr/>
        </p:nvPicPr>
        <p:blipFill>
          <a:blip r:embed="rId4"/>
          <a:stretch>
            <a:fillRect/>
          </a:stretch>
        </p:blipFill>
        <p:spPr>
          <a:xfrm>
            <a:off x="6165453" y="4224238"/>
            <a:ext cx="5471617" cy="19050"/>
          </a:xfrm>
          <a:prstGeom prst="rect">
            <a:avLst/>
          </a:prstGeom>
        </p:spPr>
      </p:pic>
      <p:sp>
        <p:nvSpPr>
          <p:cNvPr id="25" name="Text 18"/>
          <p:cNvSpPr/>
          <p:nvPr/>
        </p:nvSpPr>
        <p:spPr>
          <a:xfrm>
            <a:off x="6165453" y="4357291"/>
            <a:ext cx="2167632" cy="260648"/>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5. Deletion/Destruction</a:t>
            </a:r>
            <a:endParaRPr lang="en-US" dirty="0">
              <a:latin typeface="IBM Plex Sans" panose="020B0503050203000203" pitchFamily="34" charset="0"/>
            </a:endParaRPr>
          </a:p>
        </p:txBody>
      </p:sp>
      <p:sp>
        <p:nvSpPr>
          <p:cNvPr id="26" name="Text 19"/>
          <p:cNvSpPr/>
          <p:nvPr/>
        </p:nvSpPr>
        <p:spPr>
          <a:xfrm>
            <a:off x="6165453" y="4701382"/>
            <a:ext cx="5471617" cy="714375"/>
          </a:xfrm>
          <a:prstGeom prst="rect">
            <a:avLst/>
          </a:prstGeom>
          <a:noFill/>
          <a:ln/>
        </p:spPr>
        <p:txBody>
          <a:bodyPr wrap="square" lIns="0" tIns="0" rIns="0" bIns="0" rtlCol="0" anchor="t"/>
          <a:lstStyle/>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Data is permanently removed from all storage </a:t>
            </a:r>
          </a:p>
          <a:p>
            <a:pPr>
              <a:lnSpc>
                <a:spcPts val="1875"/>
              </a:lnSpc>
            </a:pPr>
            <a:r>
              <a:rPr lang="en-US" sz="1400" dirty="0">
                <a:solidFill>
                  <a:srgbClr val="384653"/>
                </a:solidFill>
                <a:latin typeface="IBM Plex Sans" panose="020B0503050203000203" pitchFamily="34" charset="0"/>
                <a:ea typeface="Montserrat" pitchFamily="34" charset="-122"/>
                <a:cs typeface="Montserrat" pitchFamily="34" charset="-120"/>
              </a:rPr>
              <a:t>systems when it's no longer needed or legally required, ensuring privacy and minimizing liabilities.</a:t>
            </a:r>
            <a:endParaRPr lang="en-US" sz="1400" dirty="0">
              <a:latin typeface="IBM Plex Sans" panose="020B0503050203000203" pitchFamily="34" charset="0"/>
            </a:endParaRPr>
          </a:p>
        </p:txBody>
      </p:sp>
      <p:sp>
        <p:nvSpPr>
          <p:cNvPr id="27" name="Text 20"/>
          <p:cNvSpPr/>
          <p:nvPr/>
        </p:nvSpPr>
        <p:spPr>
          <a:xfrm>
            <a:off x="6165453" y="5499199"/>
            <a:ext cx="5471617" cy="524967"/>
          </a:xfrm>
          <a:prstGeom prst="rect">
            <a:avLst/>
          </a:prstGeom>
          <a:noFill/>
          <a:ln/>
        </p:spPr>
        <p:txBody>
          <a:bodyPr wrap="square" lIns="0" tIns="0" rIns="0" bIns="0" rtlCol="0" anchor="t"/>
          <a:lstStyle/>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Secure data erasure</a:t>
            </a:r>
            <a:endParaRPr lang="en-US" sz="1400" dirty="0">
              <a:latin typeface="IBM Plex Sans" panose="020B0503050203000203" pitchFamily="34" charset="0"/>
            </a:endParaRPr>
          </a:p>
          <a:p>
            <a:pPr marL="285739" indent="-285739">
              <a:lnSpc>
                <a:spcPts val="1875"/>
              </a:lnSpc>
              <a:buSzPct val="100000"/>
              <a:buChar char="•"/>
            </a:pPr>
            <a:r>
              <a:rPr lang="en-US" sz="1400" dirty="0">
                <a:solidFill>
                  <a:srgbClr val="384653"/>
                </a:solidFill>
                <a:latin typeface="IBM Plex Sans" panose="020B0503050203000203" pitchFamily="34" charset="0"/>
                <a:ea typeface="Montserrat" pitchFamily="34" charset="-122"/>
                <a:cs typeface="Montserrat" pitchFamily="34" charset="-120"/>
              </a:rPr>
              <a:t>Adherence to privacy regulations (e.g., GDPR)</a:t>
            </a:r>
            <a:endParaRPr lang="en-US" sz="1400" dirty="0">
              <a:latin typeface="IBM Plex Sans" panose="020B0503050203000203"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0669D-B581-9327-D2CF-F8A2704C6313}"/>
              </a:ext>
            </a:extLst>
          </p:cNvPr>
          <p:cNvSpPr>
            <a:spLocks noGrp="1"/>
          </p:cNvSpPr>
          <p:nvPr>
            <p:ph idx="1"/>
          </p:nvPr>
        </p:nvSpPr>
        <p:spPr>
          <a:xfrm>
            <a:off x="677334" y="471948"/>
            <a:ext cx="8596668" cy="5968181"/>
          </a:xfrm>
        </p:spPr>
        <p:txBody>
          <a:bodyPr>
            <a:normAutofit/>
          </a:bodyPr>
          <a:lstStyle/>
          <a:p>
            <a:pPr marL="0" indent="0">
              <a:buNone/>
            </a:pPr>
            <a:r>
              <a:rPr lang="en-US" sz="2400" b="1" dirty="0">
                <a:solidFill>
                  <a:schemeClr val="tx1"/>
                </a:solidFill>
                <a:latin typeface="IBM Plex Sans" panose="020B0503050203000203" pitchFamily="34" charset="0"/>
              </a:rPr>
              <a:t>Data Quality and Integrity :</a:t>
            </a:r>
          </a:p>
          <a:p>
            <a:pPr marL="457200" indent="-457200">
              <a:buAutoNum type="alphaUcPeriod" startAt="5"/>
            </a:pPr>
            <a:endParaRPr lang="en-US" sz="1600" b="1" u="sng" dirty="0">
              <a:solidFill>
                <a:schemeClr val="accent2"/>
              </a:solidFill>
              <a:latin typeface="IBM Plex Sans" panose="020B0503050203000203" pitchFamily="34" charset="0"/>
            </a:endParaRPr>
          </a:p>
          <a:p>
            <a:pPr marL="0" indent="0">
              <a:buNone/>
            </a:pPr>
            <a:r>
              <a:rPr lang="en-US" sz="1600" dirty="0">
                <a:solidFill>
                  <a:srgbClr val="384653"/>
                </a:solidFill>
                <a:latin typeface="IBM Plex Sans" panose="020B0503050203000203" pitchFamily="34" charset="0"/>
                <a:ea typeface="Montserrat" pitchFamily="34" charset="-122"/>
                <a:cs typeface="Montserrat" pitchFamily="34" charset="-120"/>
              </a:rPr>
              <a:t>High-quality data is the bedrock of reliable analysis and trustworthy insights. Data integrity ensures that data remains accurate and consistent over its entire lifecycle.</a:t>
            </a:r>
            <a:endParaRPr lang="en-US" sz="1600" dirty="0">
              <a:latin typeface="IBM Plex Sans" panose="020B0503050203000203" pitchFamily="34" charset="0"/>
            </a:endParaRPr>
          </a:p>
          <a:p>
            <a:pPr marL="0" indent="0">
              <a:buNone/>
            </a:pPr>
            <a:endParaRPr lang="en-US" sz="1600" b="1" u="sng" dirty="0">
              <a:solidFill>
                <a:schemeClr val="accent2"/>
              </a:solidFill>
              <a:latin typeface="IBM Plex Sans" panose="020B0503050203000203" pitchFamily="34" charset="0"/>
            </a:endParaRPr>
          </a:p>
          <a:p>
            <a:pPr marL="0" indent="0">
              <a:buNone/>
            </a:pPr>
            <a:endParaRPr lang="en-US" sz="1600" b="1" u="sng" dirty="0">
              <a:solidFill>
                <a:schemeClr val="accent2"/>
              </a:solidFill>
              <a:latin typeface="IBM Plex Sans" panose="020B0503050203000203" pitchFamily="34" charset="0"/>
            </a:endParaRPr>
          </a:p>
          <a:p>
            <a:pPr>
              <a:buFont typeface="Wingdings" panose="05000000000000000000" pitchFamily="2" charset="2"/>
              <a:buChar char="v"/>
            </a:pPr>
            <a:r>
              <a:rPr lang="en-US" sz="2000" b="1" u="sng" dirty="0">
                <a:latin typeface="IBM Plex Sans" panose="020B0503050203000203" pitchFamily="34" charset="0"/>
              </a:rPr>
              <a:t>Introduction to Data Quality &amp; Integrity</a:t>
            </a:r>
          </a:p>
          <a:p>
            <a:pPr marL="0" indent="0">
              <a:buNone/>
            </a:pPr>
            <a:endParaRPr lang="en-US" sz="1400" b="1" u="sng" dirty="0">
              <a:latin typeface="IBM Plex Sans" panose="020B0503050203000203" pitchFamily="34" charset="0"/>
            </a:endParaRPr>
          </a:p>
          <a:p>
            <a:r>
              <a:rPr lang="en-US" sz="1400" dirty="0">
                <a:latin typeface="IBM Plex Sans" panose="020B0503050203000203" pitchFamily="34" charset="0"/>
              </a:rPr>
              <a:t>Data Quality refers to the accuracy and reliability of data</a:t>
            </a:r>
          </a:p>
          <a:p>
            <a:r>
              <a:rPr lang="en-US" sz="1400" dirty="0">
                <a:latin typeface="IBM Plex Sans" panose="020B0503050203000203" pitchFamily="34" charset="0"/>
              </a:rPr>
              <a:t>Data Integrity ensures data remains correct and consistent over time</a:t>
            </a:r>
          </a:p>
          <a:p>
            <a:r>
              <a:rPr lang="en-US" sz="1400" dirty="0">
                <a:latin typeface="IBM Plex Sans" panose="020B0503050203000203" pitchFamily="34" charset="0"/>
              </a:rPr>
              <a:t>High-quality data improves decision-making</a:t>
            </a:r>
          </a:p>
          <a:p>
            <a:r>
              <a:rPr lang="en-US" sz="1400" dirty="0">
                <a:latin typeface="IBM Plex Sans" panose="020B0503050203000203" pitchFamily="34" charset="0"/>
              </a:rPr>
              <a:t>Important in business, banking, healthcare, and IT systems</a:t>
            </a:r>
          </a:p>
          <a:p>
            <a:r>
              <a:rPr lang="en-US" sz="1400" dirty="0">
                <a:latin typeface="IBM Plex Sans" panose="020B0503050203000203" pitchFamily="34" charset="0"/>
              </a:rPr>
              <a:t>Poor data quality can lead to wrong decisions and losses</a:t>
            </a:r>
          </a:p>
          <a:p>
            <a:pPr marL="0" indent="0">
              <a:buNone/>
            </a:pPr>
            <a:endParaRPr lang="en-US" sz="2000" dirty="0"/>
          </a:p>
          <a:p>
            <a:pPr marL="0" indent="0">
              <a:buNone/>
            </a:pPr>
            <a:endParaRPr lang="en-IN" sz="2400" b="1" u="sng" dirty="0">
              <a:solidFill>
                <a:schemeClr val="accent2"/>
              </a:solidFill>
            </a:endParaRPr>
          </a:p>
        </p:txBody>
      </p:sp>
    </p:spTree>
    <p:extLst>
      <p:ext uri="{BB962C8B-B14F-4D97-AF65-F5344CB8AC3E}">
        <p14:creationId xmlns:p14="http://schemas.microsoft.com/office/powerpoint/2010/main" val="112070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783B-1073-63FF-5203-2986B3AA055E}"/>
              </a:ext>
            </a:extLst>
          </p:cNvPr>
          <p:cNvSpPr>
            <a:spLocks noGrp="1"/>
          </p:cNvSpPr>
          <p:nvPr>
            <p:ph type="title"/>
          </p:nvPr>
        </p:nvSpPr>
        <p:spPr>
          <a:xfrm>
            <a:off x="677334" y="609600"/>
            <a:ext cx="8596668" cy="845574"/>
          </a:xfrm>
        </p:spPr>
        <p:txBody>
          <a:bodyPr>
            <a:normAutofit/>
          </a:bodyPr>
          <a:lstStyle/>
          <a:p>
            <a:pPr marL="571500" indent="-571500">
              <a:buFont typeface="Wingdings" panose="05000000000000000000" pitchFamily="2" charset="2"/>
              <a:buChar char="q"/>
            </a:pPr>
            <a:r>
              <a:rPr lang="en-US" sz="4400" b="1" u="sng" dirty="0">
                <a:latin typeface="IBM Plex Sans" panose="020B0503050203000203" pitchFamily="34" charset="0"/>
              </a:rPr>
              <a:t>Table of Contents :</a:t>
            </a:r>
            <a:endParaRPr lang="en-IN" sz="4400" b="1" u="sng"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7FF27164-00C6-173C-71A8-502F09BE7B53}"/>
              </a:ext>
            </a:extLst>
          </p:cNvPr>
          <p:cNvSpPr>
            <a:spLocks noGrp="1"/>
          </p:cNvSpPr>
          <p:nvPr>
            <p:ph idx="1"/>
          </p:nvPr>
        </p:nvSpPr>
        <p:spPr>
          <a:xfrm>
            <a:off x="677334" y="1681317"/>
            <a:ext cx="8596668" cy="4360046"/>
          </a:xfrm>
        </p:spPr>
        <p:txBody>
          <a:bodyPr>
            <a:normAutofit/>
          </a:bodyPr>
          <a:lstStyle/>
          <a:p>
            <a:r>
              <a:rPr lang="en-US" sz="1400" b="1" dirty="0">
                <a:latin typeface="IBM Plex Sans" panose="020B0503050203000203" pitchFamily="34" charset="0"/>
              </a:rPr>
              <a:t>Introduction to IT and Business Systems</a:t>
            </a:r>
          </a:p>
          <a:p>
            <a:r>
              <a:rPr lang="en-US" sz="1400" b="1" dirty="0">
                <a:latin typeface="IBM Plex Sans" panose="020B0503050203000203" pitchFamily="34" charset="0"/>
              </a:rPr>
              <a:t>Data Types , Sources and Life cycle</a:t>
            </a:r>
          </a:p>
          <a:p>
            <a:r>
              <a:rPr lang="en-US" sz="1400" b="1" dirty="0">
                <a:latin typeface="IBM Plex Sans" panose="020B0503050203000203" pitchFamily="34" charset="0"/>
              </a:rPr>
              <a:t>Introduction to Business Analyst Role</a:t>
            </a:r>
          </a:p>
          <a:p>
            <a:r>
              <a:rPr lang="en-US" sz="1400" b="1" dirty="0">
                <a:latin typeface="IBM Plex Sans" panose="020B0503050203000203" pitchFamily="34" charset="0"/>
              </a:rPr>
              <a:t>Data vs. Information</a:t>
            </a:r>
          </a:p>
          <a:p>
            <a:r>
              <a:rPr lang="en-US" sz="1400" b="1" dirty="0">
                <a:latin typeface="IBM Plex Sans" panose="020B0503050203000203" pitchFamily="34" charset="0"/>
              </a:rPr>
              <a:t>Overview of Data Driven Decision Making</a:t>
            </a:r>
          </a:p>
          <a:p>
            <a:r>
              <a:rPr lang="en-US" sz="1400" b="1" dirty="0">
                <a:latin typeface="IBM Plex Sans" panose="020B0503050203000203" pitchFamily="34" charset="0"/>
              </a:rPr>
              <a:t>Case Discussions / Real-Life Examples</a:t>
            </a:r>
          </a:p>
          <a:p>
            <a:r>
              <a:rPr lang="en-US" sz="1400" b="1" dirty="0">
                <a:latin typeface="IBM Plex Sans" panose="020B0503050203000203" pitchFamily="34" charset="0"/>
              </a:rPr>
              <a:t>Introduction to Data Governance &amp; Data Ethics</a:t>
            </a:r>
          </a:p>
          <a:p>
            <a:r>
              <a:rPr lang="en-US" sz="1400" b="1" dirty="0">
                <a:latin typeface="IBM Plex Sans" panose="020B0503050203000203" pitchFamily="34" charset="0"/>
              </a:rPr>
              <a:t>Conclusion</a:t>
            </a:r>
            <a:endParaRPr lang="en-IN" sz="1400" b="1" dirty="0">
              <a:latin typeface="IBM Plex Sans" panose="020B0503050203000203" pitchFamily="34" charset="0"/>
            </a:endParaRPr>
          </a:p>
        </p:txBody>
      </p:sp>
    </p:spTree>
    <p:extLst>
      <p:ext uri="{BB962C8B-B14F-4D97-AF65-F5344CB8AC3E}">
        <p14:creationId xmlns:p14="http://schemas.microsoft.com/office/powerpoint/2010/main" val="307017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1762" y="704255"/>
            <a:ext cx="3074789" cy="282773"/>
          </a:xfrm>
          <a:prstGeom prst="rect">
            <a:avLst/>
          </a:prstGeom>
          <a:noFill/>
          <a:ln/>
        </p:spPr>
        <p:txBody>
          <a:bodyPr wrap="none" lIns="0" tIns="0" rIns="0" bIns="0" rtlCol="0" anchor="t"/>
          <a:lstStyle/>
          <a:p>
            <a:pPr>
              <a:lnSpc>
                <a:spcPts val="2208"/>
              </a:lnSpc>
            </a:pPr>
            <a:r>
              <a:rPr lang="en-US" sz="1750" b="1" dirty="0">
                <a:solidFill>
                  <a:srgbClr val="2E3C4E"/>
                </a:solidFill>
                <a:latin typeface="IBM Plex Sans" panose="020B0503050203000203" pitchFamily="34" charset="0"/>
                <a:ea typeface="Barlow Bold" pitchFamily="34" charset="-122"/>
                <a:cs typeface="Barlow Bold" pitchFamily="34" charset="-120"/>
              </a:rPr>
              <a:t>Key Dimensions of Data Quality</a:t>
            </a:r>
            <a:endParaRPr lang="en-US" sz="1750" dirty="0">
              <a:latin typeface="IBM Plex Sans" panose="020B0503050203000203" pitchFamily="34" charset="0"/>
            </a:endParaRPr>
          </a:p>
        </p:txBody>
      </p:sp>
      <p:sp>
        <p:nvSpPr>
          <p:cNvPr id="3" name="Text 1"/>
          <p:cNvSpPr/>
          <p:nvPr/>
        </p:nvSpPr>
        <p:spPr>
          <a:xfrm>
            <a:off x="601762" y="1150740"/>
            <a:ext cx="5284490" cy="2971106"/>
          </a:xfrm>
          <a:prstGeom prst="rect">
            <a:avLst/>
          </a:prstGeom>
          <a:noFill/>
          <a:ln/>
        </p:spPr>
        <p:txBody>
          <a:bodyPr wrap="square" lIns="0" tIns="0" rIns="0" bIns="0" rtlCol="0" anchor="t"/>
          <a:lstStyle/>
          <a:p>
            <a:pPr marL="285739" indent="-285739">
              <a:lnSpc>
                <a:spcPts val="2083"/>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Accuracy:</a:t>
            </a:r>
            <a:r>
              <a:rPr lang="en-US" sz="1400" dirty="0">
                <a:solidFill>
                  <a:srgbClr val="384653"/>
                </a:solidFill>
                <a:latin typeface="IBM Plex Sans" panose="020B0503050203000203" pitchFamily="34" charset="0"/>
                <a:ea typeface="Montserrat" pitchFamily="34" charset="-122"/>
                <a:cs typeface="Montserrat" pitchFamily="34" charset="-120"/>
              </a:rPr>
              <a:t> Is the data correct and reflective of reality?</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Completeness:</a:t>
            </a:r>
            <a:r>
              <a:rPr lang="en-US" sz="1400" dirty="0">
                <a:solidFill>
                  <a:srgbClr val="384653"/>
                </a:solidFill>
                <a:latin typeface="IBM Plex Sans" panose="020B0503050203000203" pitchFamily="34" charset="0"/>
                <a:ea typeface="Montserrat" pitchFamily="34" charset="-122"/>
                <a:cs typeface="Montserrat" pitchFamily="34" charset="-120"/>
              </a:rPr>
              <a:t> Is all necessary data present? Are there missing values?</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Consistency:</a:t>
            </a:r>
            <a:r>
              <a:rPr lang="en-US" sz="1400" dirty="0">
                <a:solidFill>
                  <a:srgbClr val="384653"/>
                </a:solidFill>
                <a:latin typeface="IBM Plex Sans" panose="020B0503050203000203" pitchFamily="34" charset="0"/>
                <a:ea typeface="Montserrat" pitchFamily="34" charset="-122"/>
                <a:cs typeface="Montserrat" pitchFamily="34" charset="-120"/>
              </a:rPr>
              <a:t> Is data uniform across all systems and formats?</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Timeliness:</a:t>
            </a:r>
            <a:r>
              <a:rPr lang="en-US" sz="1400" dirty="0">
                <a:solidFill>
                  <a:srgbClr val="384653"/>
                </a:solidFill>
                <a:latin typeface="IBM Plex Sans" panose="020B0503050203000203" pitchFamily="34" charset="0"/>
                <a:ea typeface="Montserrat" pitchFamily="34" charset="-122"/>
                <a:cs typeface="Montserrat" pitchFamily="34" charset="-120"/>
              </a:rPr>
              <a:t> Is the data up-to-date and available when needed?</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Validity:</a:t>
            </a:r>
            <a:r>
              <a:rPr lang="en-US" sz="1400" dirty="0">
                <a:solidFill>
                  <a:srgbClr val="384653"/>
                </a:solidFill>
                <a:latin typeface="IBM Plex Sans" panose="020B0503050203000203" pitchFamily="34" charset="0"/>
                <a:ea typeface="Montserrat" pitchFamily="34" charset="-122"/>
                <a:cs typeface="Montserrat" pitchFamily="34" charset="-120"/>
              </a:rPr>
              <a:t> Does the data conform to defined business rules and formats?</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Uniqueness:</a:t>
            </a:r>
            <a:r>
              <a:rPr lang="en-US" sz="1400" dirty="0">
                <a:solidFill>
                  <a:srgbClr val="384653"/>
                </a:solidFill>
                <a:latin typeface="IBM Plex Sans" panose="020B0503050203000203" pitchFamily="34" charset="0"/>
                <a:ea typeface="Montserrat" pitchFamily="34" charset="-122"/>
                <a:cs typeface="Montserrat" pitchFamily="34" charset="-120"/>
              </a:rPr>
              <a:t> Are there any duplicate records?</a:t>
            </a:r>
            <a:endParaRPr lang="en-US" sz="1400" dirty="0">
              <a:latin typeface="IBM Plex Sans" panose="020B0503050203000203" pitchFamily="34" charset="0"/>
            </a:endParaRPr>
          </a:p>
        </p:txBody>
      </p:sp>
      <p:sp>
        <p:nvSpPr>
          <p:cNvPr id="4" name="Text 2"/>
          <p:cNvSpPr/>
          <p:nvPr/>
        </p:nvSpPr>
        <p:spPr>
          <a:xfrm>
            <a:off x="6312098" y="704255"/>
            <a:ext cx="2299792" cy="282773"/>
          </a:xfrm>
          <a:prstGeom prst="rect">
            <a:avLst/>
          </a:prstGeom>
          <a:noFill/>
          <a:ln/>
        </p:spPr>
        <p:txBody>
          <a:bodyPr wrap="none" lIns="0" tIns="0" rIns="0" bIns="0" rtlCol="0" anchor="t"/>
          <a:lstStyle/>
          <a:p>
            <a:pPr>
              <a:lnSpc>
                <a:spcPts val="2208"/>
              </a:lnSpc>
            </a:pPr>
            <a:r>
              <a:rPr lang="en-US" sz="1750" b="1" dirty="0">
                <a:solidFill>
                  <a:srgbClr val="2E3C4E"/>
                </a:solidFill>
                <a:latin typeface="IBM Plex Sans" panose="020B0503050203000203" pitchFamily="34" charset="0"/>
                <a:ea typeface="Barlow Bold" pitchFamily="34" charset="-122"/>
                <a:cs typeface="Barlow Bold" pitchFamily="34" charset="-120"/>
              </a:rPr>
              <a:t>Ensuring Data Integrity</a:t>
            </a:r>
            <a:endParaRPr lang="en-US" sz="1750" dirty="0">
              <a:latin typeface="IBM Plex Sans" panose="020B0503050203000203" pitchFamily="34" charset="0"/>
            </a:endParaRPr>
          </a:p>
        </p:txBody>
      </p:sp>
      <p:sp>
        <p:nvSpPr>
          <p:cNvPr id="5" name="Text 3"/>
          <p:cNvSpPr/>
          <p:nvPr/>
        </p:nvSpPr>
        <p:spPr>
          <a:xfrm>
            <a:off x="6312098" y="1150739"/>
            <a:ext cx="5284490" cy="805458"/>
          </a:xfrm>
          <a:prstGeom prst="rect">
            <a:avLst/>
          </a:prstGeom>
          <a:noFill/>
          <a:ln/>
        </p:spPr>
        <p:txBody>
          <a:bodyPr wrap="square" lIns="0" tIns="0" rIns="0" bIns="0" rtlCol="0" anchor="t"/>
          <a:lstStyle/>
          <a:p>
            <a:pPr>
              <a:lnSpc>
                <a:spcPts val="2083"/>
              </a:lnSpc>
            </a:pPr>
            <a:r>
              <a:rPr lang="en-US" sz="1400" dirty="0">
                <a:solidFill>
                  <a:srgbClr val="384653"/>
                </a:solidFill>
                <a:latin typeface="IBM Plex Sans" panose="020B0503050203000203" pitchFamily="34" charset="0"/>
                <a:ea typeface="Montserrat" pitchFamily="34" charset="-122"/>
                <a:cs typeface="Montserrat" pitchFamily="34" charset="-120"/>
              </a:rPr>
              <a:t>Mechanisms and rules designed to protect </a:t>
            </a:r>
          </a:p>
          <a:p>
            <a:pPr>
              <a:lnSpc>
                <a:spcPts val="2083"/>
              </a:lnSpc>
            </a:pPr>
            <a:r>
              <a:rPr lang="en-US" sz="1400" dirty="0">
                <a:solidFill>
                  <a:srgbClr val="384653"/>
                </a:solidFill>
                <a:latin typeface="IBM Plex Sans" panose="020B0503050203000203" pitchFamily="34" charset="0"/>
                <a:ea typeface="Montserrat" pitchFamily="34" charset="-122"/>
                <a:cs typeface="Montserrat" pitchFamily="34" charset="-120"/>
              </a:rPr>
              <a:t>data from unauthorized access, modification, </a:t>
            </a:r>
          </a:p>
          <a:p>
            <a:pPr>
              <a:lnSpc>
                <a:spcPts val="2083"/>
              </a:lnSpc>
            </a:pPr>
            <a:r>
              <a:rPr lang="en-US" sz="1400" dirty="0">
                <a:solidFill>
                  <a:srgbClr val="384653"/>
                </a:solidFill>
                <a:latin typeface="IBM Plex Sans" panose="020B0503050203000203" pitchFamily="34" charset="0"/>
                <a:ea typeface="Montserrat" pitchFamily="34" charset="-122"/>
                <a:cs typeface="Montserrat" pitchFamily="34" charset="-120"/>
              </a:rPr>
              <a:t>or deletion, ensuring its reliability.</a:t>
            </a:r>
            <a:endParaRPr lang="en-US" sz="1400" dirty="0">
              <a:latin typeface="IBM Plex Sans" panose="020B0503050203000203" pitchFamily="34" charset="0"/>
            </a:endParaRPr>
          </a:p>
        </p:txBody>
      </p:sp>
      <p:sp>
        <p:nvSpPr>
          <p:cNvPr id="6" name="Shape 4"/>
          <p:cNvSpPr/>
          <p:nvPr/>
        </p:nvSpPr>
        <p:spPr>
          <a:xfrm>
            <a:off x="601762" y="4363244"/>
            <a:ext cx="3553619" cy="1954113"/>
          </a:xfrm>
          <a:prstGeom prst="roundRect">
            <a:avLst>
              <a:gd name="adj" fmla="val 13199"/>
            </a:avLst>
          </a:prstGeom>
          <a:solidFill>
            <a:srgbClr val="D4E9F7"/>
          </a:solidFill>
          <a:ln w="7620">
            <a:solidFill>
              <a:srgbClr val="BACFDD"/>
            </a:solidFill>
            <a:prstDash val="solid"/>
          </a:ln>
        </p:spPr>
      </p:sp>
      <p:pic>
        <p:nvPicPr>
          <p:cNvPr id="7" name="Image 0" descr="preencoded.png"/>
          <p:cNvPicPr>
            <a:picLocks noChangeAspect="1"/>
          </p:cNvPicPr>
          <p:nvPr/>
        </p:nvPicPr>
        <p:blipFill>
          <a:blip r:embed="rId3"/>
          <a:stretch>
            <a:fillRect/>
          </a:stretch>
        </p:blipFill>
        <p:spPr>
          <a:xfrm>
            <a:off x="780058" y="4541540"/>
            <a:ext cx="515838" cy="515838"/>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941" y="4683324"/>
            <a:ext cx="232073" cy="232073"/>
          </a:xfrm>
          <a:prstGeom prst="rect">
            <a:avLst/>
          </a:prstGeom>
        </p:spPr>
      </p:pic>
      <p:sp>
        <p:nvSpPr>
          <p:cNvPr id="9" name="Text 5"/>
          <p:cNvSpPr/>
          <p:nvPr/>
        </p:nvSpPr>
        <p:spPr>
          <a:xfrm>
            <a:off x="780058" y="5221089"/>
            <a:ext cx="2262485" cy="282773"/>
          </a:xfrm>
          <a:prstGeom prst="rect">
            <a:avLst/>
          </a:prstGeom>
          <a:noFill/>
          <a:ln/>
        </p:spPr>
        <p:txBody>
          <a:bodyPr wrap="none" lIns="0" tIns="0" rIns="0" bIns="0" rtlCol="0" anchor="t"/>
          <a:lstStyle/>
          <a:p>
            <a:pPr>
              <a:lnSpc>
                <a:spcPts val="2208"/>
              </a:lnSpc>
            </a:pPr>
            <a:r>
              <a:rPr lang="en-US" sz="1750" b="1" dirty="0">
                <a:solidFill>
                  <a:srgbClr val="384653"/>
                </a:solidFill>
                <a:latin typeface="IBM Plex Sans" panose="020B0503050203000203" pitchFamily="34" charset="0"/>
                <a:ea typeface="Barlow Bold" pitchFamily="34" charset="-122"/>
                <a:cs typeface="Barlow Bold" pitchFamily="34" charset="-120"/>
              </a:rPr>
              <a:t>Access Control</a:t>
            </a:r>
            <a:endParaRPr lang="en-US" sz="1750" dirty="0">
              <a:latin typeface="IBM Plex Sans" panose="020B0503050203000203" pitchFamily="34" charset="0"/>
            </a:endParaRPr>
          </a:p>
        </p:txBody>
      </p:sp>
      <p:sp>
        <p:nvSpPr>
          <p:cNvPr id="10" name="Text 6"/>
          <p:cNvSpPr/>
          <p:nvPr/>
        </p:nvSpPr>
        <p:spPr>
          <a:xfrm>
            <a:off x="780057" y="5602089"/>
            <a:ext cx="3197027" cy="536972"/>
          </a:xfrm>
          <a:prstGeom prst="rect">
            <a:avLst/>
          </a:prstGeom>
          <a:noFill/>
          <a:ln/>
        </p:spPr>
        <p:txBody>
          <a:bodyPr wrap="square" lIns="0" tIns="0" rIns="0" bIns="0" rtlCol="0" anchor="t"/>
          <a:lstStyle/>
          <a:p>
            <a:pPr>
              <a:lnSpc>
                <a:spcPts val="2083"/>
              </a:lnSpc>
            </a:pPr>
            <a:r>
              <a:rPr lang="en-US" sz="1333" dirty="0">
                <a:solidFill>
                  <a:srgbClr val="384653"/>
                </a:solidFill>
                <a:latin typeface="IBM Plex Sans" panose="020B0503050203000203" pitchFamily="34" charset="0"/>
                <a:ea typeface="Montserrat" pitchFamily="34" charset="-122"/>
                <a:cs typeface="Montserrat" pitchFamily="34" charset="-120"/>
              </a:rPr>
              <a:t>Limiting data access to authorized users.</a:t>
            </a:r>
            <a:endParaRPr lang="en-US" sz="1333" dirty="0">
              <a:latin typeface="IBM Plex Sans" panose="020B0503050203000203" pitchFamily="34" charset="0"/>
            </a:endParaRPr>
          </a:p>
        </p:txBody>
      </p:sp>
      <p:sp>
        <p:nvSpPr>
          <p:cNvPr id="11" name="Shape 7"/>
          <p:cNvSpPr/>
          <p:nvPr/>
        </p:nvSpPr>
        <p:spPr>
          <a:xfrm>
            <a:off x="4319092" y="4363244"/>
            <a:ext cx="3553718" cy="1954113"/>
          </a:xfrm>
          <a:prstGeom prst="roundRect">
            <a:avLst>
              <a:gd name="adj" fmla="val 13199"/>
            </a:avLst>
          </a:prstGeom>
          <a:solidFill>
            <a:srgbClr val="D4E9F7"/>
          </a:solidFill>
          <a:ln w="7620">
            <a:solidFill>
              <a:srgbClr val="BACFDD"/>
            </a:solidFill>
            <a:prstDash val="solid"/>
          </a:ln>
        </p:spPr>
      </p:sp>
      <p:pic>
        <p:nvPicPr>
          <p:cNvPr id="12" name="Image 2" descr="preencoded.png"/>
          <p:cNvPicPr>
            <a:picLocks noChangeAspect="1"/>
          </p:cNvPicPr>
          <p:nvPr/>
        </p:nvPicPr>
        <p:blipFill>
          <a:blip r:embed="rId6"/>
          <a:stretch>
            <a:fillRect/>
          </a:stretch>
        </p:blipFill>
        <p:spPr>
          <a:xfrm>
            <a:off x="4497388" y="4541540"/>
            <a:ext cx="515838" cy="515838"/>
          </a:xfrm>
          <a:prstGeom prst="rect">
            <a:avLst/>
          </a:prstGeom>
        </p:spPr>
      </p:pic>
      <p:pic>
        <p:nvPicPr>
          <p:cNvPr id="13"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39270" y="4683324"/>
            <a:ext cx="232073" cy="232073"/>
          </a:xfrm>
          <a:prstGeom prst="rect">
            <a:avLst/>
          </a:prstGeom>
        </p:spPr>
      </p:pic>
      <p:sp>
        <p:nvSpPr>
          <p:cNvPr id="14" name="Text 8"/>
          <p:cNvSpPr/>
          <p:nvPr/>
        </p:nvSpPr>
        <p:spPr>
          <a:xfrm>
            <a:off x="4497388" y="5221089"/>
            <a:ext cx="2262485" cy="282773"/>
          </a:xfrm>
          <a:prstGeom prst="rect">
            <a:avLst/>
          </a:prstGeom>
          <a:noFill/>
          <a:ln/>
        </p:spPr>
        <p:txBody>
          <a:bodyPr wrap="none" lIns="0" tIns="0" rIns="0" bIns="0" rtlCol="0" anchor="t"/>
          <a:lstStyle/>
          <a:p>
            <a:pPr>
              <a:lnSpc>
                <a:spcPts val="2208"/>
              </a:lnSpc>
            </a:pPr>
            <a:r>
              <a:rPr lang="en-US" sz="1750" b="1" dirty="0">
                <a:solidFill>
                  <a:srgbClr val="384653"/>
                </a:solidFill>
                <a:latin typeface="IBM Plex Sans" panose="020B0503050203000203" pitchFamily="34" charset="0"/>
                <a:ea typeface="Barlow Bold" pitchFamily="34" charset="-122"/>
                <a:cs typeface="Barlow Bold" pitchFamily="34" charset="-120"/>
              </a:rPr>
              <a:t>Validation Rules</a:t>
            </a:r>
            <a:endParaRPr lang="en-US" sz="1750" dirty="0">
              <a:latin typeface="IBM Plex Sans" panose="020B0503050203000203" pitchFamily="34" charset="0"/>
            </a:endParaRPr>
          </a:p>
        </p:txBody>
      </p:sp>
      <p:sp>
        <p:nvSpPr>
          <p:cNvPr id="15" name="Text 9"/>
          <p:cNvSpPr/>
          <p:nvPr/>
        </p:nvSpPr>
        <p:spPr>
          <a:xfrm>
            <a:off x="4497388" y="5602089"/>
            <a:ext cx="3197126" cy="536972"/>
          </a:xfrm>
          <a:prstGeom prst="rect">
            <a:avLst/>
          </a:prstGeom>
          <a:noFill/>
          <a:ln/>
        </p:spPr>
        <p:txBody>
          <a:bodyPr wrap="square" lIns="0" tIns="0" rIns="0" bIns="0" rtlCol="0" anchor="t"/>
          <a:lstStyle/>
          <a:p>
            <a:pPr>
              <a:lnSpc>
                <a:spcPts val="2083"/>
              </a:lnSpc>
            </a:pPr>
            <a:r>
              <a:rPr lang="en-US" sz="1333" dirty="0">
                <a:solidFill>
                  <a:srgbClr val="384653"/>
                </a:solidFill>
                <a:latin typeface="IBM Plex Sans" panose="020B0503050203000203" pitchFamily="34" charset="0"/>
                <a:ea typeface="Montserrat" pitchFamily="34" charset="-122"/>
                <a:cs typeface="Montserrat" pitchFamily="34" charset="-120"/>
              </a:rPr>
              <a:t>Ensuring data meets predefined standards upon entry.</a:t>
            </a:r>
            <a:endParaRPr lang="en-US" sz="1333" dirty="0">
              <a:latin typeface="IBM Plex Sans" panose="020B0503050203000203" pitchFamily="34" charset="0"/>
            </a:endParaRPr>
          </a:p>
        </p:txBody>
      </p:sp>
      <p:sp>
        <p:nvSpPr>
          <p:cNvPr id="16" name="Shape 10"/>
          <p:cNvSpPr/>
          <p:nvPr/>
        </p:nvSpPr>
        <p:spPr>
          <a:xfrm>
            <a:off x="8036521" y="4363244"/>
            <a:ext cx="3553619" cy="1954113"/>
          </a:xfrm>
          <a:prstGeom prst="roundRect">
            <a:avLst>
              <a:gd name="adj" fmla="val 13199"/>
            </a:avLst>
          </a:prstGeom>
          <a:solidFill>
            <a:srgbClr val="D4E9F7"/>
          </a:solidFill>
          <a:ln w="7620">
            <a:solidFill>
              <a:srgbClr val="BACFDD"/>
            </a:solidFill>
            <a:prstDash val="solid"/>
          </a:ln>
        </p:spPr>
      </p:sp>
      <p:pic>
        <p:nvPicPr>
          <p:cNvPr id="17" name="Image 4" descr="preencoded.png"/>
          <p:cNvPicPr>
            <a:picLocks noChangeAspect="1"/>
          </p:cNvPicPr>
          <p:nvPr/>
        </p:nvPicPr>
        <p:blipFill>
          <a:blip r:embed="rId9"/>
          <a:stretch>
            <a:fillRect/>
          </a:stretch>
        </p:blipFill>
        <p:spPr>
          <a:xfrm>
            <a:off x="8214817" y="4541540"/>
            <a:ext cx="515838" cy="515838"/>
          </a:xfrm>
          <a:prstGeom prst="rect">
            <a:avLst/>
          </a:prstGeom>
        </p:spPr>
      </p:pic>
      <p:pic>
        <p:nvPicPr>
          <p:cNvPr id="18"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6699" y="4683324"/>
            <a:ext cx="232073" cy="232073"/>
          </a:xfrm>
          <a:prstGeom prst="rect">
            <a:avLst/>
          </a:prstGeom>
        </p:spPr>
      </p:pic>
      <p:sp>
        <p:nvSpPr>
          <p:cNvPr id="19" name="Text 11"/>
          <p:cNvSpPr/>
          <p:nvPr/>
        </p:nvSpPr>
        <p:spPr>
          <a:xfrm>
            <a:off x="8214817" y="5221089"/>
            <a:ext cx="2262485" cy="282773"/>
          </a:xfrm>
          <a:prstGeom prst="rect">
            <a:avLst/>
          </a:prstGeom>
          <a:noFill/>
          <a:ln/>
        </p:spPr>
        <p:txBody>
          <a:bodyPr wrap="none" lIns="0" tIns="0" rIns="0" bIns="0" rtlCol="0" anchor="t"/>
          <a:lstStyle/>
          <a:p>
            <a:pPr>
              <a:lnSpc>
                <a:spcPts val="2208"/>
              </a:lnSpc>
            </a:pPr>
            <a:r>
              <a:rPr lang="en-US" sz="1750" b="1" dirty="0">
                <a:solidFill>
                  <a:srgbClr val="384653"/>
                </a:solidFill>
                <a:latin typeface="IBM Plex Sans" panose="020B0503050203000203" pitchFamily="34" charset="0"/>
                <a:ea typeface="Barlow Bold" pitchFamily="34" charset="-122"/>
                <a:cs typeface="Barlow Bold" pitchFamily="34" charset="-120"/>
              </a:rPr>
              <a:t>Regular Audits</a:t>
            </a:r>
            <a:endParaRPr lang="en-US" sz="1750" dirty="0">
              <a:latin typeface="IBM Plex Sans" panose="020B0503050203000203" pitchFamily="34" charset="0"/>
            </a:endParaRPr>
          </a:p>
        </p:txBody>
      </p:sp>
      <p:sp>
        <p:nvSpPr>
          <p:cNvPr id="20" name="Text 12"/>
          <p:cNvSpPr/>
          <p:nvPr/>
        </p:nvSpPr>
        <p:spPr>
          <a:xfrm>
            <a:off x="8214817" y="5602089"/>
            <a:ext cx="3197027" cy="536972"/>
          </a:xfrm>
          <a:prstGeom prst="rect">
            <a:avLst/>
          </a:prstGeom>
          <a:noFill/>
          <a:ln/>
        </p:spPr>
        <p:txBody>
          <a:bodyPr wrap="square" lIns="0" tIns="0" rIns="0" bIns="0" rtlCol="0" anchor="t"/>
          <a:lstStyle/>
          <a:p>
            <a:pPr>
              <a:lnSpc>
                <a:spcPts val="2083"/>
              </a:lnSpc>
            </a:pPr>
            <a:r>
              <a:rPr lang="en-US" sz="1333" dirty="0">
                <a:solidFill>
                  <a:srgbClr val="384653"/>
                </a:solidFill>
                <a:latin typeface="IBM Plex Sans" panose="020B0503050203000203" pitchFamily="34" charset="0"/>
                <a:ea typeface="Montserrat" pitchFamily="34" charset="-122"/>
                <a:cs typeface="Montserrat" pitchFamily="34" charset="-120"/>
              </a:rPr>
              <a:t>Periodically checking data for errors and inconsistencies.</a:t>
            </a:r>
            <a:endParaRPr lang="en-US" sz="1333" dirty="0">
              <a:latin typeface="IBM Plex Sans" panose="020B050305020300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91877" y="709167"/>
            <a:ext cx="6324104" cy="475059"/>
          </a:xfrm>
          <a:prstGeom prst="rect">
            <a:avLst/>
          </a:prstGeom>
          <a:noFill/>
          <a:ln/>
        </p:spPr>
        <p:txBody>
          <a:bodyPr wrap="none" lIns="0" tIns="0" rIns="0" bIns="0" rtlCol="0" anchor="t"/>
          <a:lstStyle/>
          <a:p>
            <a:pPr>
              <a:lnSpc>
                <a:spcPts val="3708"/>
              </a:lnSpc>
            </a:pPr>
            <a:r>
              <a:rPr lang="en-US" sz="2958" b="1" dirty="0">
                <a:solidFill>
                  <a:srgbClr val="2E3C4E"/>
                </a:solidFill>
                <a:latin typeface="IBM Plex Sans" panose="020B0503050203000203" pitchFamily="34" charset="0"/>
                <a:ea typeface="Barlow Bold" pitchFamily="34" charset="-122"/>
                <a:cs typeface="Barlow Bold" pitchFamily="34" charset="-120"/>
              </a:rPr>
              <a:t>Key Takeaways for Data Professionals</a:t>
            </a:r>
            <a:endParaRPr lang="en-US" sz="2958" dirty="0">
              <a:latin typeface="IBM Plex Sans" panose="020B0503050203000203" pitchFamily="34" charset="0"/>
            </a:endParaRPr>
          </a:p>
        </p:txBody>
      </p:sp>
      <p:sp>
        <p:nvSpPr>
          <p:cNvPr id="4" name="Shape 1"/>
          <p:cNvSpPr/>
          <p:nvPr/>
        </p:nvSpPr>
        <p:spPr>
          <a:xfrm>
            <a:off x="891877" y="1657251"/>
            <a:ext cx="406202" cy="406202"/>
          </a:xfrm>
          <a:prstGeom prst="roundRect">
            <a:avLst>
              <a:gd name="adj" fmla="val 66673"/>
            </a:avLst>
          </a:prstGeom>
          <a:solidFill>
            <a:srgbClr val="D4E9F7"/>
          </a:solidFill>
          <a:ln w="7620">
            <a:solidFill>
              <a:srgbClr val="BACFDD"/>
            </a:solidFill>
            <a:prstDash val="solid"/>
          </a:ln>
        </p:spPr>
      </p:sp>
      <p:sp>
        <p:nvSpPr>
          <p:cNvPr id="5" name="Text 2"/>
          <p:cNvSpPr/>
          <p:nvPr/>
        </p:nvSpPr>
        <p:spPr>
          <a:xfrm>
            <a:off x="1013023" y="1706489"/>
            <a:ext cx="285056" cy="356294"/>
          </a:xfrm>
          <a:prstGeom prst="rect">
            <a:avLst/>
          </a:prstGeom>
          <a:noFill/>
          <a:ln/>
        </p:spPr>
        <p:txBody>
          <a:bodyPr wrap="none" lIns="0" tIns="0" rIns="0" bIns="0" rtlCol="0" anchor="t"/>
          <a:lstStyle/>
          <a:p>
            <a:pPr>
              <a:lnSpc>
                <a:spcPts val="2208"/>
              </a:lnSpc>
            </a:pPr>
            <a:r>
              <a:rPr lang="en-US" sz="2208" b="1" dirty="0">
                <a:solidFill>
                  <a:srgbClr val="384653"/>
                </a:solidFill>
                <a:latin typeface="IBM Plex Sans" panose="020B0503050203000203" pitchFamily="34" charset="0"/>
                <a:ea typeface="Barlow Bold" pitchFamily="34" charset="-122"/>
                <a:cs typeface="Barlow Bold" pitchFamily="34" charset="-120"/>
              </a:rPr>
              <a:t>1</a:t>
            </a:r>
            <a:endParaRPr lang="en-US" sz="2208" dirty="0">
              <a:latin typeface="IBM Plex Sans" panose="020B0503050203000203" pitchFamily="34" charset="0"/>
            </a:endParaRPr>
          </a:p>
        </p:txBody>
      </p:sp>
      <p:sp>
        <p:nvSpPr>
          <p:cNvPr id="6" name="Text 3"/>
          <p:cNvSpPr/>
          <p:nvPr/>
        </p:nvSpPr>
        <p:spPr>
          <a:xfrm>
            <a:off x="1594525" y="1657251"/>
            <a:ext cx="3354586" cy="356294"/>
          </a:xfrm>
          <a:prstGeom prst="rect">
            <a:avLst/>
          </a:prstGeom>
          <a:noFill/>
          <a:ln/>
        </p:spPr>
        <p:txBody>
          <a:bodyPr wrap="none" lIns="0" tIns="0" rIns="0" bIns="0" rtlCol="0" anchor="t"/>
          <a:lstStyle/>
          <a:p>
            <a:pPr>
              <a:lnSpc>
                <a:spcPts val="2792"/>
              </a:lnSpc>
            </a:pPr>
            <a:r>
              <a:rPr lang="en-US" sz="2208" b="1" dirty="0">
                <a:solidFill>
                  <a:srgbClr val="384653"/>
                </a:solidFill>
                <a:latin typeface="IBM Plex Sans" panose="020B0503050203000203" pitchFamily="34" charset="0"/>
                <a:ea typeface="Barlow Bold" pitchFamily="34" charset="-122"/>
                <a:cs typeface="Barlow Bold" pitchFamily="34" charset="-120"/>
              </a:rPr>
              <a:t>Master Data Fundamentals</a:t>
            </a:r>
            <a:endParaRPr lang="en-US" sz="2208" dirty="0">
              <a:latin typeface="IBM Plex Sans" panose="020B0503050203000203" pitchFamily="34" charset="0"/>
            </a:endParaRPr>
          </a:p>
        </p:txBody>
      </p:sp>
      <p:sp>
        <p:nvSpPr>
          <p:cNvPr id="7" name="Text 4"/>
          <p:cNvSpPr/>
          <p:nvPr/>
        </p:nvSpPr>
        <p:spPr>
          <a:xfrm>
            <a:off x="1767245" y="2121792"/>
            <a:ext cx="5769471"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A deep understanding of data types, sources, and lifecycle stages is critical for any data-related role.</a:t>
            </a:r>
            <a:endParaRPr lang="en-US" sz="1417" dirty="0">
              <a:latin typeface="IBM Plex Sans" panose="020B0503050203000203" pitchFamily="34" charset="0"/>
            </a:endParaRPr>
          </a:p>
        </p:txBody>
      </p:sp>
      <p:sp>
        <p:nvSpPr>
          <p:cNvPr id="8" name="Shape 5"/>
          <p:cNvSpPr/>
          <p:nvPr/>
        </p:nvSpPr>
        <p:spPr>
          <a:xfrm>
            <a:off x="873462" y="3225899"/>
            <a:ext cx="406202" cy="406202"/>
          </a:xfrm>
          <a:prstGeom prst="roundRect">
            <a:avLst>
              <a:gd name="adj" fmla="val 66673"/>
            </a:avLst>
          </a:prstGeom>
          <a:solidFill>
            <a:srgbClr val="D4E9F7"/>
          </a:solidFill>
          <a:ln w="7620">
            <a:solidFill>
              <a:srgbClr val="BACFDD"/>
            </a:solidFill>
            <a:prstDash val="solid"/>
          </a:ln>
        </p:spPr>
      </p:sp>
      <p:sp>
        <p:nvSpPr>
          <p:cNvPr id="9" name="Text 6"/>
          <p:cNvSpPr/>
          <p:nvPr/>
        </p:nvSpPr>
        <p:spPr>
          <a:xfrm>
            <a:off x="994608" y="3297635"/>
            <a:ext cx="285056" cy="356294"/>
          </a:xfrm>
          <a:prstGeom prst="rect">
            <a:avLst/>
          </a:prstGeom>
          <a:noFill/>
          <a:ln/>
        </p:spPr>
        <p:txBody>
          <a:bodyPr wrap="none" lIns="0" tIns="0" rIns="0" bIns="0" rtlCol="0" anchor="t"/>
          <a:lstStyle/>
          <a:p>
            <a:pPr>
              <a:lnSpc>
                <a:spcPts val="2208"/>
              </a:lnSpc>
            </a:pPr>
            <a:r>
              <a:rPr lang="en-US" sz="2208" b="1" dirty="0">
                <a:solidFill>
                  <a:srgbClr val="384653"/>
                </a:solidFill>
                <a:latin typeface="IBM Plex Sans" panose="020B0503050203000203" pitchFamily="34" charset="0"/>
                <a:ea typeface="Barlow Bold" pitchFamily="34" charset="-122"/>
                <a:cs typeface="Barlow Bold" pitchFamily="34" charset="-120"/>
              </a:rPr>
              <a:t>2</a:t>
            </a:r>
            <a:endParaRPr lang="en-US" sz="2208" dirty="0">
              <a:latin typeface="IBM Plex Sans" panose="020B0503050203000203" pitchFamily="34" charset="0"/>
            </a:endParaRPr>
          </a:p>
        </p:txBody>
      </p:sp>
      <p:sp>
        <p:nvSpPr>
          <p:cNvPr id="10" name="Text 7"/>
          <p:cNvSpPr/>
          <p:nvPr/>
        </p:nvSpPr>
        <p:spPr>
          <a:xfrm>
            <a:off x="1685965" y="3188634"/>
            <a:ext cx="2850753" cy="356294"/>
          </a:xfrm>
          <a:prstGeom prst="rect">
            <a:avLst/>
          </a:prstGeom>
          <a:noFill/>
          <a:ln/>
        </p:spPr>
        <p:txBody>
          <a:bodyPr wrap="none" lIns="0" tIns="0" rIns="0" bIns="0" rtlCol="0" anchor="t"/>
          <a:lstStyle/>
          <a:p>
            <a:pPr>
              <a:lnSpc>
                <a:spcPts val="2792"/>
              </a:lnSpc>
            </a:pPr>
            <a:r>
              <a:rPr lang="en-US" sz="2208" b="1" dirty="0">
                <a:solidFill>
                  <a:srgbClr val="384653"/>
                </a:solidFill>
                <a:latin typeface="IBM Plex Sans" panose="020B0503050203000203" pitchFamily="34" charset="0"/>
                <a:ea typeface="Barlow Bold" pitchFamily="34" charset="-122"/>
                <a:cs typeface="Barlow Bold" pitchFamily="34" charset="-120"/>
              </a:rPr>
              <a:t>Prioritize Data Quality</a:t>
            </a:r>
            <a:endParaRPr lang="en-US" sz="2208" dirty="0">
              <a:latin typeface="IBM Plex Sans" panose="020B0503050203000203" pitchFamily="34" charset="0"/>
            </a:endParaRPr>
          </a:p>
        </p:txBody>
      </p:sp>
      <p:sp>
        <p:nvSpPr>
          <p:cNvPr id="11" name="Text 8"/>
          <p:cNvSpPr/>
          <p:nvPr/>
        </p:nvSpPr>
        <p:spPr>
          <a:xfrm>
            <a:off x="1848525" y="3632101"/>
            <a:ext cx="5769471"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Flawed data leads to flawed insights. Always strive for accuracy, completeness, and consistency.</a:t>
            </a:r>
            <a:endParaRPr lang="en-US" sz="1417" dirty="0">
              <a:latin typeface="IBM Plex Sans" panose="020B0503050203000203" pitchFamily="34" charset="0"/>
            </a:endParaRPr>
          </a:p>
        </p:txBody>
      </p:sp>
      <p:sp>
        <p:nvSpPr>
          <p:cNvPr id="12" name="Shape 9"/>
          <p:cNvSpPr/>
          <p:nvPr/>
        </p:nvSpPr>
        <p:spPr>
          <a:xfrm>
            <a:off x="844887" y="4506863"/>
            <a:ext cx="406202" cy="406202"/>
          </a:xfrm>
          <a:prstGeom prst="roundRect">
            <a:avLst>
              <a:gd name="adj" fmla="val 66673"/>
            </a:avLst>
          </a:prstGeom>
          <a:solidFill>
            <a:srgbClr val="D4E9F7"/>
          </a:solidFill>
          <a:ln w="7620">
            <a:solidFill>
              <a:srgbClr val="BACFDD"/>
            </a:solidFill>
            <a:prstDash val="solid"/>
          </a:ln>
        </p:spPr>
      </p:sp>
      <p:sp>
        <p:nvSpPr>
          <p:cNvPr id="13" name="Text 10"/>
          <p:cNvSpPr/>
          <p:nvPr/>
        </p:nvSpPr>
        <p:spPr>
          <a:xfrm>
            <a:off x="952450" y="4616400"/>
            <a:ext cx="285056" cy="356294"/>
          </a:xfrm>
          <a:prstGeom prst="rect">
            <a:avLst/>
          </a:prstGeom>
          <a:noFill/>
          <a:ln/>
        </p:spPr>
        <p:txBody>
          <a:bodyPr wrap="none" lIns="0" tIns="0" rIns="0" bIns="0" rtlCol="0" anchor="t"/>
          <a:lstStyle/>
          <a:p>
            <a:pPr>
              <a:lnSpc>
                <a:spcPts val="2208"/>
              </a:lnSpc>
            </a:pPr>
            <a:r>
              <a:rPr lang="en-US" sz="2208" b="1" dirty="0">
                <a:solidFill>
                  <a:srgbClr val="384653"/>
                </a:solidFill>
                <a:latin typeface="IBM Plex Sans" panose="020B0503050203000203" pitchFamily="34" charset="0"/>
                <a:ea typeface="Barlow Bold" pitchFamily="34" charset="-122"/>
                <a:cs typeface="Barlow Bold" pitchFamily="34" charset="-120"/>
              </a:rPr>
              <a:t>3</a:t>
            </a:r>
            <a:endParaRPr lang="en-US" sz="2208" dirty="0">
              <a:latin typeface="IBM Plex Sans" panose="020B0503050203000203" pitchFamily="34" charset="0"/>
            </a:endParaRPr>
          </a:p>
        </p:txBody>
      </p:sp>
      <p:sp>
        <p:nvSpPr>
          <p:cNvPr id="14" name="Text 11"/>
          <p:cNvSpPr/>
          <p:nvPr/>
        </p:nvSpPr>
        <p:spPr>
          <a:xfrm>
            <a:off x="1685964" y="4581644"/>
            <a:ext cx="2850753" cy="356294"/>
          </a:xfrm>
          <a:prstGeom prst="rect">
            <a:avLst/>
          </a:prstGeom>
          <a:noFill/>
          <a:ln/>
        </p:spPr>
        <p:txBody>
          <a:bodyPr wrap="none" lIns="0" tIns="0" rIns="0" bIns="0" rtlCol="0" anchor="t"/>
          <a:lstStyle/>
          <a:p>
            <a:pPr>
              <a:lnSpc>
                <a:spcPts val="2792"/>
              </a:lnSpc>
            </a:pPr>
            <a:r>
              <a:rPr lang="en-US" sz="2208" b="1" dirty="0">
                <a:solidFill>
                  <a:srgbClr val="384653"/>
                </a:solidFill>
                <a:latin typeface="IBM Plex Sans" panose="020B0503050203000203" pitchFamily="34" charset="0"/>
                <a:ea typeface="Barlow Bold" pitchFamily="34" charset="-122"/>
                <a:cs typeface="Barlow Bold" pitchFamily="34" charset="-120"/>
              </a:rPr>
              <a:t>Think Holistically</a:t>
            </a:r>
            <a:endParaRPr lang="en-US" sz="2208" dirty="0">
              <a:latin typeface="IBM Plex Sans" panose="020B0503050203000203" pitchFamily="34" charset="0"/>
            </a:endParaRPr>
          </a:p>
        </p:txBody>
      </p:sp>
      <p:sp>
        <p:nvSpPr>
          <p:cNvPr id="15" name="Text 12"/>
          <p:cNvSpPr/>
          <p:nvPr/>
        </p:nvSpPr>
        <p:spPr>
          <a:xfrm>
            <a:off x="1919645" y="5142410"/>
            <a:ext cx="5769471"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Consider data from creation to deletion. This comprehensive view enhances efficiency and compliance.</a:t>
            </a:r>
            <a:endParaRPr lang="en-US" sz="1417" dirty="0">
              <a:latin typeface="IBM Plex Sans" panose="020B05030502030002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75764" y="896878"/>
            <a:ext cx="6356152" cy="1187847"/>
          </a:xfrm>
          <a:prstGeom prst="rect">
            <a:avLst/>
          </a:prstGeom>
          <a:noFill/>
          <a:ln/>
        </p:spPr>
        <p:txBody>
          <a:bodyPr wrap="square" lIns="0" tIns="0" rIns="0" bIns="0" rtlCol="0" anchor="t"/>
          <a:lstStyle/>
          <a:p>
            <a:pPr>
              <a:lnSpc>
                <a:spcPts val="4666"/>
              </a:lnSpc>
            </a:pPr>
            <a:r>
              <a:rPr lang="en-US" sz="3708" b="1" u="sng" dirty="0">
                <a:solidFill>
                  <a:srgbClr val="0070C0"/>
                </a:solidFill>
                <a:latin typeface="Arial Rounded MT Bold" panose="020F0704030504030204" pitchFamily="34" charset="0"/>
                <a:ea typeface="Barlow Bold" pitchFamily="34" charset="-122"/>
                <a:cs typeface="Barlow Bold" pitchFamily="34" charset="-120"/>
              </a:rPr>
              <a:t>Introduction to the Business Analyst Role</a:t>
            </a:r>
            <a:endParaRPr lang="en-US" sz="3708" u="sng" dirty="0">
              <a:solidFill>
                <a:srgbClr val="0070C0"/>
              </a:solidFill>
              <a:latin typeface="Arial Rounded MT Bold" panose="020F0704030504030204" pitchFamily="34" charset="0"/>
            </a:endParaRPr>
          </a:p>
        </p:txBody>
      </p:sp>
      <p:sp>
        <p:nvSpPr>
          <p:cNvPr id="4" name="Text 1"/>
          <p:cNvSpPr/>
          <p:nvPr/>
        </p:nvSpPr>
        <p:spPr>
          <a:xfrm>
            <a:off x="875764" y="2518053"/>
            <a:ext cx="7485916" cy="577850"/>
          </a:xfrm>
          <a:prstGeom prst="rect">
            <a:avLst/>
          </a:prstGeom>
          <a:noFill/>
          <a:ln/>
        </p:spPr>
        <p:txBody>
          <a:bodyPr wrap="square" lIns="0" tIns="0" rIns="0" bIns="0" rtlCol="0" anchor="t"/>
          <a:lstStyle/>
          <a:p>
            <a:r>
              <a:rPr lang="en-US" sz="1400" dirty="0">
                <a:latin typeface="IBM Plex Sans" panose="020B0503050203000203" pitchFamily="34" charset="0"/>
              </a:rPr>
              <a:t>A Business Analyst (BA) acts as a bridge between business teams and technical teams.</a:t>
            </a:r>
            <a:br>
              <a:rPr lang="en-US" sz="1400" dirty="0">
                <a:latin typeface="IBM Plex Sans" panose="020B0503050203000203" pitchFamily="34" charset="0"/>
              </a:rPr>
            </a:br>
            <a:r>
              <a:rPr lang="en-US" sz="1400" dirty="0">
                <a:latin typeface="IBM Plex Sans" panose="020B0503050203000203" pitchFamily="34" charset="0"/>
              </a:rPr>
              <a:t>Their main job is to understand business problems, analyze data and processes, and help design practical solutions that improve performance and decision-making.</a:t>
            </a:r>
          </a:p>
          <a:p>
            <a:r>
              <a:rPr lang="en-US" sz="1400" dirty="0">
                <a:latin typeface="IBM Plex Sans" panose="020B0503050203000203" pitchFamily="34" charset="0"/>
              </a:rPr>
              <a:t>Business Analysts:</a:t>
            </a:r>
          </a:p>
          <a:p>
            <a:r>
              <a:rPr lang="en-US" sz="1400" dirty="0">
                <a:latin typeface="IBM Plex Sans" panose="020B0503050203000203" pitchFamily="34" charset="0"/>
              </a:rPr>
              <a:t>Talk to stakeholders to understand their needs</a:t>
            </a:r>
          </a:p>
          <a:p>
            <a:r>
              <a:rPr lang="en-US" sz="1400" dirty="0">
                <a:latin typeface="IBM Plex Sans" panose="020B0503050203000203" pitchFamily="34" charset="0"/>
              </a:rPr>
              <a:t>Study current processes and find gaps or problems</a:t>
            </a:r>
          </a:p>
          <a:p>
            <a:r>
              <a:rPr lang="en-US" sz="1400" dirty="0">
                <a:latin typeface="IBM Plex Sans" panose="020B0503050203000203" pitchFamily="34" charset="0"/>
              </a:rPr>
              <a:t>Convert business needs into clear requirements for IT/tech teams</a:t>
            </a:r>
          </a:p>
          <a:p>
            <a:r>
              <a:rPr lang="en-US" sz="1400" dirty="0">
                <a:latin typeface="IBM Plex Sans" panose="020B0503050203000203" pitchFamily="34" charset="0"/>
              </a:rPr>
              <a:t>Use data to give insights and support better decisions</a:t>
            </a:r>
          </a:p>
          <a:p>
            <a:r>
              <a:rPr lang="en-US" sz="1400" dirty="0">
                <a:latin typeface="IBM Plex Sans" panose="020B0503050203000203" pitchFamily="34" charset="0"/>
              </a:rPr>
              <a:t>Help companies save cost, improve efficiency, and grow</a:t>
            </a:r>
          </a:p>
          <a:p>
            <a:r>
              <a:rPr lang="en-US" sz="1400" dirty="0">
                <a:latin typeface="IBM Plex Sans" panose="020B0503050203000203" pitchFamily="34" charset="0"/>
              </a:rPr>
              <a:t>In simple words, a Business Analyst helps a business work smarter by using data, strategy, and communication.</a:t>
            </a:r>
          </a:p>
          <a:p>
            <a:pPr>
              <a:lnSpc>
                <a:spcPts val="2250"/>
              </a:lnSpc>
            </a:pPr>
            <a:endParaRPr lang="en-US" sz="1417" dirty="0">
              <a:latin typeface="IBM Plex Sans" panose="020B050305020300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685503"/>
            <a:ext cx="5825232" cy="593923"/>
          </a:xfrm>
          <a:prstGeom prst="rect">
            <a:avLst/>
          </a:prstGeom>
          <a:noFill/>
          <a:ln/>
        </p:spPr>
        <p:txBody>
          <a:bodyPr wrap="none" lIns="0" tIns="0" rIns="0" bIns="0" rtlCol="0" anchor="t"/>
          <a:lstStyle/>
          <a:p>
            <a:pPr>
              <a:lnSpc>
                <a:spcPts val="4666"/>
              </a:lnSpc>
            </a:pPr>
            <a:r>
              <a:rPr lang="en-US" sz="3708" b="1" dirty="0">
                <a:solidFill>
                  <a:srgbClr val="2E3C4E"/>
                </a:solidFill>
                <a:latin typeface="IBM Plex Sans" panose="020B0503050203000203" pitchFamily="34" charset="0"/>
                <a:ea typeface="Barlow Bold" pitchFamily="34" charset="-122"/>
                <a:cs typeface="Barlow Bold" pitchFamily="34" charset="-120"/>
              </a:rPr>
              <a:t>What is a Business Analyst?</a:t>
            </a:r>
            <a:endParaRPr lang="en-US" sz="3708" dirty="0">
              <a:latin typeface="IBM Plex Sans" panose="020B0503050203000203" pitchFamily="34" charset="0"/>
            </a:endParaRPr>
          </a:p>
        </p:txBody>
      </p:sp>
      <p:sp>
        <p:nvSpPr>
          <p:cNvPr id="3" name="Text 1"/>
          <p:cNvSpPr/>
          <p:nvPr/>
        </p:nvSpPr>
        <p:spPr>
          <a:xfrm>
            <a:off x="631924" y="1976775"/>
            <a:ext cx="3538438" cy="17335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A Business Analyst (BA) acts as a crucial bridge between business needs and technological solutions. They facilitate change by identifying and defining solutions that maximize value for stakeholders.</a:t>
            </a:r>
            <a:endParaRPr lang="en-US" sz="1417" dirty="0">
              <a:latin typeface="IBM Plex Sans" panose="020B0503050203000203" pitchFamily="34" charset="0"/>
            </a:endParaRPr>
          </a:p>
        </p:txBody>
      </p:sp>
      <p:sp>
        <p:nvSpPr>
          <p:cNvPr id="4" name="Text 2"/>
          <p:cNvSpPr/>
          <p:nvPr/>
        </p:nvSpPr>
        <p:spPr>
          <a:xfrm>
            <a:off x="5112484" y="1976775"/>
            <a:ext cx="3538438" cy="2500709"/>
          </a:xfrm>
          <a:prstGeom prst="rect">
            <a:avLst/>
          </a:prstGeom>
          <a:noFill/>
          <a:ln/>
        </p:spPr>
        <p:txBody>
          <a:bodyPr wrap="square" lIns="0" tIns="0" rIns="0" bIns="0" rtlCol="0" anchor="t"/>
          <a:lstStyle/>
          <a:p>
            <a:pPr marL="285739"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Analyzes an organization or business domain.</a:t>
            </a:r>
            <a:endParaRPr lang="en-US" sz="1417" dirty="0">
              <a:latin typeface="IBM Plex Sans" panose="020B0503050203000203" pitchFamily="34" charset="0"/>
            </a:endParaRPr>
          </a:p>
          <a:p>
            <a:pPr marL="285739"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Documents its business processes and systems.</a:t>
            </a:r>
            <a:endParaRPr lang="en-US" sz="1417" dirty="0">
              <a:latin typeface="IBM Plex Sans" panose="020B0503050203000203" pitchFamily="34" charset="0"/>
            </a:endParaRPr>
          </a:p>
          <a:p>
            <a:pPr marL="285739"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Assesses the business model and its integration with technology.</a:t>
            </a:r>
            <a:endParaRPr lang="en-US" sz="1417" dirty="0">
              <a:latin typeface="IBM Plex Sans" panose="020B0503050203000203" pitchFamily="34" charset="0"/>
            </a:endParaRPr>
          </a:p>
          <a:p>
            <a:pPr marL="285739"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Communicates with stakeholders to understand requirements.</a:t>
            </a:r>
            <a:endParaRPr lang="en-US" sz="1417" dirty="0">
              <a:latin typeface="IBM Plex Sans" panose="020B050305020300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1437084"/>
            <a:ext cx="4751288" cy="593923"/>
          </a:xfrm>
          <a:prstGeom prst="rect">
            <a:avLst/>
          </a:prstGeom>
          <a:noFill/>
          <a:ln/>
        </p:spPr>
        <p:txBody>
          <a:bodyPr wrap="none" lIns="0" tIns="0" rIns="0" bIns="0" rtlCol="0" anchor="t"/>
          <a:lstStyle/>
          <a:p>
            <a:pPr>
              <a:lnSpc>
                <a:spcPts val="4666"/>
              </a:lnSpc>
            </a:pPr>
            <a:r>
              <a:rPr lang="en-US" sz="3708" b="1" dirty="0">
                <a:solidFill>
                  <a:srgbClr val="2E3C4E"/>
                </a:solidFill>
                <a:latin typeface="IBM Plex Sans" panose="020B0503050203000203" pitchFamily="34" charset="0"/>
                <a:ea typeface="Barlow Bold" pitchFamily="34" charset="-122"/>
                <a:cs typeface="Barlow Bold" pitchFamily="34" charset="-120"/>
              </a:rPr>
              <a:t>Key Responsibilities</a:t>
            </a:r>
            <a:endParaRPr lang="en-US" sz="3708" dirty="0">
              <a:latin typeface="IBM Plex Sans" panose="020B0503050203000203" pitchFamily="34"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924" y="2392065"/>
            <a:ext cx="361057" cy="361057"/>
          </a:xfrm>
          <a:prstGeom prst="rect">
            <a:avLst/>
          </a:prstGeom>
        </p:spPr>
      </p:pic>
      <p:sp>
        <p:nvSpPr>
          <p:cNvPr id="4" name="Text 1"/>
          <p:cNvSpPr/>
          <p:nvPr/>
        </p:nvSpPr>
        <p:spPr>
          <a:xfrm>
            <a:off x="1218605" y="2454077"/>
            <a:ext cx="2560836"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Requirements Gathering</a:t>
            </a:r>
            <a:endParaRPr lang="en-US" sz="1833" dirty="0">
              <a:latin typeface="IBM Plex Sans" panose="020B0503050203000203" pitchFamily="34" charset="0"/>
            </a:endParaRPr>
          </a:p>
        </p:txBody>
      </p:sp>
      <p:sp>
        <p:nvSpPr>
          <p:cNvPr id="5" name="Text 2"/>
          <p:cNvSpPr/>
          <p:nvPr/>
        </p:nvSpPr>
        <p:spPr>
          <a:xfrm>
            <a:off x="1218605" y="2859187"/>
            <a:ext cx="4764583" cy="866775"/>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Eliciting, analyzing, and validating requirements from various stakeholders to ensure all needs are captured accurately.</a:t>
            </a:r>
            <a:endParaRPr lang="en-US" sz="1417" dirty="0">
              <a:latin typeface="IBM Plex Sans" panose="020B0503050203000203" pitchFamily="34" charset="0"/>
            </a:endParaRPr>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8812" y="2392065"/>
            <a:ext cx="361057" cy="361057"/>
          </a:xfrm>
          <a:prstGeom prst="rect">
            <a:avLst/>
          </a:prstGeom>
        </p:spPr>
      </p:pic>
      <p:sp>
        <p:nvSpPr>
          <p:cNvPr id="7" name="Text 3"/>
          <p:cNvSpPr/>
          <p:nvPr/>
        </p:nvSpPr>
        <p:spPr>
          <a:xfrm>
            <a:off x="6795492" y="2454077"/>
            <a:ext cx="2624237"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Data Analysis &amp; Modeling</a:t>
            </a:r>
            <a:endParaRPr lang="en-US" sz="1833" dirty="0">
              <a:latin typeface="IBM Plex Sans" panose="020B0503050203000203" pitchFamily="34" charset="0"/>
            </a:endParaRPr>
          </a:p>
        </p:txBody>
      </p:sp>
      <p:sp>
        <p:nvSpPr>
          <p:cNvPr id="8" name="Text 4"/>
          <p:cNvSpPr/>
          <p:nvPr/>
        </p:nvSpPr>
        <p:spPr>
          <a:xfrm>
            <a:off x="6795493" y="2859187"/>
            <a:ext cx="4764583" cy="866775"/>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Interpreting complex data sets, identifying trends, and creating models to inform strategic decisions and process improvements.</a:t>
            </a:r>
            <a:endParaRPr lang="en-US" sz="1417" dirty="0">
              <a:latin typeface="IBM Plex Sans" panose="020B0503050203000203" pitchFamily="34" charset="0"/>
            </a:endParaRPr>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924" y="4087019"/>
            <a:ext cx="361057" cy="361057"/>
          </a:xfrm>
          <a:prstGeom prst="rect">
            <a:avLst/>
          </a:prstGeom>
        </p:spPr>
      </p:pic>
      <p:sp>
        <p:nvSpPr>
          <p:cNvPr id="10" name="Text 5"/>
          <p:cNvSpPr/>
          <p:nvPr/>
        </p:nvSpPr>
        <p:spPr>
          <a:xfrm>
            <a:off x="1218605" y="4149031"/>
            <a:ext cx="3098602"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Communication &amp; Facilitation</a:t>
            </a:r>
            <a:endParaRPr lang="en-US" sz="1833" dirty="0">
              <a:latin typeface="IBM Plex Sans" panose="020B0503050203000203" pitchFamily="34" charset="0"/>
            </a:endParaRPr>
          </a:p>
        </p:txBody>
      </p:sp>
      <p:sp>
        <p:nvSpPr>
          <p:cNvPr id="11" name="Text 6"/>
          <p:cNvSpPr/>
          <p:nvPr/>
        </p:nvSpPr>
        <p:spPr>
          <a:xfrm>
            <a:off x="1218605" y="4554141"/>
            <a:ext cx="4764583" cy="866775"/>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Bridging the gap between technical teams and business stakeholders, ensuring clear understanding and alignment.</a:t>
            </a:r>
            <a:endParaRPr lang="en-US" sz="1417" dirty="0">
              <a:latin typeface="IBM Plex Sans" panose="020B0503050203000203" pitchFamily="34" charset="0"/>
            </a:endParaRPr>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08812" y="4087019"/>
            <a:ext cx="361057" cy="361057"/>
          </a:xfrm>
          <a:prstGeom prst="rect">
            <a:avLst/>
          </a:prstGeom>
        </p:spPr>
      </p:pic>
      <p:sp>
        <p:nvSpPr>
          <p:cNvPr id="13" name="Text 7"/>
          <p:cNvSpPr/>
          <p:nvPr/>
        </p:nvSpPr>
        <p:spPr>
          <a:xfrm>
            <a:off x="6795493" y="4149031"/>
            <a:ext cx="3567509"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Solution Design &amp; Implementation</a:t>
            </a:r>
            <a:endParaRPr lang="en-US" sz="1833" dirty="0">
              <a:latin typeface="IBM Plex Sans" panose="020B0503050203000203" pitchFamily="34" charset="0"/>
            </a:endParaRPr>
          </a:p>
        </p:txBody>
      </p:sp>
      <p:sp>
        <p:nvSpPr>
          <p:cNvPr id="14" name="Text 8"/>
          <p:cNvSpPr/>
          <p:nvPr/>
        </p:nvSpPr>
        <p:spPr>
          <a:xfrm>
            <a:off x="6795493" y="4554141"/>
            <a:ext cx="4764583" cy="866775"/>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Collaborating on designing solutions, testing them, and supporting their successful deployment and adoption.</a:t>
            </a:r>
            <a:endParaRPr lang="en-US" sz="1417" dirty="0">
              <a:latin typeface="IBM Plex Sans" panose="020B050305020300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39045" y="879078"/>
            <a:ext cx="3555306" cy="439837"/>
          </a:xfrm>
          <a:prstGeom prst="rect">
            <a:avLst/>
          </a:prstGeom>
          <a:noFill/>
          <a:ln/>
        </p:spPr>
        <p:txBody>
          <a:bodyPr wrap="none" lIns="0" tIns="0" rIns="0" bIns="0" rtlCol="0" anchor="t"/>
          <a:lstStyle/>
          <a:p>
            <a:pPr>
              <a:lnSpc>
                <a:spcPts val="3458"/>
              </a:lnSpc>
            </a:pPr>
            <a:r>
              <a:rPr lang="en-US" sz="4000" b="1" dirty="0">
                <a:solidFill>
                  <a:srgbClr val="2E3C4E"/>
                </a:solidFill>
                <a:latin typeface="IBM Plex Sans" panose="020B0503050203000203" pitchFamily="34" charset="0"/>
                <a:ea typeface="Barlow Bold" pitchFamily="34" charset="-122"/>
                <a:cs typeface="Barlow Bold" pitchFamily="34" charset="-120"/>
              </a:rPr>
              <a:t>Essential Skills for BAs</a:t>
            </a:r>
            <a:endParaRPr lang="en-US" sz="4000" dirty="0">
              <a:latin typeface="IBM Plex Sans" panose="020B0503050203000203" pitchFamily="34" charset="0"/>
            </a:endParaRPr>
          </a:p>
        </p:txBody>
      </p:sp>
      <p:sp>
        <p:nvSpPr>
          <p:cNvPr id="3" name="Shape 1"/>
          <p:cNvSpPr/>
          <p:nvPr/>
        </p:nvSpPr>
        <p:spPr>
          <a:xfrm>
            <a:off x="1200746" y="1821183"/>
            <a:ext cx="300832" cy="300832"/>
          </a:xfrm>
          <a:prstGeom prst="roundRect">
            <a:avLst>
              <a:gd name="adj" fmla="val 66686"/>
            </a:avLst>
          </a:prstGeom>
          <a:solidFill>
            <a:srgbClr val="D4E9F7"/>
          </a:solidFill>
          <a:ln w="7620">
            <a:solidFill>
              <a:srgbClr val="BACFDD"/>
            </a:solidFill>
            <a:prstDash val="solid"/>
          </a:ln>
        </p:spPr>
      </p:sp>
      <p:sp>
        <p:nvSpPr>
          <p:cNvPr id="4" name="Text 2"/>
          <p:cNvSpPr/>
          <p:nvPr/>
        </p:nvSpPr>
        <p:spPr>
          <a:xfrm>
            <a:off x="1245593" y="1879700"/>
            <a:ext cx="211138" cy="263922"/>
          </a:xfrm>
          <a:prstGeom prst="rect">
            <a:avLst/>
          </a:prstGeom>
          <a:noFill/>
          <a:ln/>
        </p:spPr>
        <p:txBody>
          <a:bodyPr wrap="none" lIns="0" tIns="0" rIns="0" bIns="0" rtlCol="0" anchor="t"/>
          <a:lstStyle/>
          <a:p>
            <a:pPr algn="ctr">
              <a:lnSpc>
                <a:spcPts val="1625"/>
              </a:lnSpc>
            </a:pPr>
            <a:r>
              <a:rPr lang="en-US" sz="1400" b="1" dirty="0">
                <a:solidFill>
                  <a:srgbClr val="384653"/>
                </a:solidFill>
                <a:latin typeface="IBM Plex Sans" panose="020B0503050203000203" pitchFamily="34" charset="0"/>
                <a:ea typeface="Barlow Bold" pitchFamily="34" charset="-122"/>
                <a:cs typeface="Barlow Bold" pitchFamily="34" charset="-120"/>
              </a:rPr>
              <a:t>1</a:t>
            </a:r>
            <a:endParaRPr lang="en-US" sz="1400" dirty="0">
              <a:latin typeface="IBM Plex Sans" panose="020B0503050203000203" pitchFamily="34" charset="0"/>
            </a:endParaRPr>
          </a:p>
        </p:txBody>
      </p:sp>
      <p:sp>
        <p:nvSpPr>
          <p:cNvPr id="5" name="Text 3"/>
          <p:cNvSpPr/>
          <p:nvPr/>
        </p:nvSpPr>
        <p:spPr>
          <a:xfrm>
            <a:off x="1638896" y="1839378"/>
            <a:ext cx="1759744" cy="219968"/>
          </a:xfrm>
          <a:prstGeom prst="rect">
            <a:avLst/>
          </a:prstGeom>
          <a:noFill/>
          <a:ln/>
        </p:spPr>
        <p:txBody>
          <a:bodyPr wrap="none" lIns="0" tIns="0" rIns="0" bIns="0" rtlCol="0" anchor="t"/>
          <a:lstStyle/>
          <a:p>
            <a:pPr>
              <a:lnSpc>
                <a:spcPts val="1708"/>
              </a:lnSpc>
            </a:pPr>
            <a:r>
              <a:rPr lang="en-US" sz="2000" b="1" dirty="0">
                <a:solidFill>
                  <a:srgbClr val="384653"/>
                </a:solidFill>
                <a:latin typeface="IBM Plex Sans" panose="020B0503050203000203" pitchFamily="34" charset="0"/>
                <a:ea typeface="Barlow Bold" pitchFamily="34" charset="-122"/>
                <a:cs typeface="Barlow Bold" pitchFamily="34" charset="-120"/>
              </a:rPr>
              <a:t>Communication</a:t>
            </a:r>
            <a:endParaRPr lang="en-US" sz="2000" dirty="0">
              <a:latin typeface="IBM Plex Sans" panose="020B0503050203000203" pitchFamily="34" charset="0"/>
            </a:endParaRPr>
          </a:p>
        </p:txBody>
      </p:sp>
      <p:sp>
        <p:nvSpPr>
          <p:cNvPr id="6" name="Text 4"/>
          <p:cNvSpPr/>
          <p:nvPr/>
        </p:nvSpPr>
        <p:spPr>
          <a:xfrm>
            <a:off x="1638895" y="2212301"/>
            <a:ext cx="2787848" cy="558701"/>
          </a:xfrm>
          <a:prstGeom prst="rect">
            <a:avLst/>
          </a:prstGeom>
          <a:noFill/>
          <a:ln/>
        </p:spPr>
        <p:txBody>
          <a:bodyPr wrap="square" lIns="0" tIns="0" rIns="0" bIns="0" rtlCol="0" anchor="t"/>
          <a:lstStyle/>
          <a:p>
            <a:pPr>
              <a:lnSpc>
                <a:spcPts val="1458"/>
              </a:lnSpc>
            </a:pPr>
            <a:r>
              <a:rPr lang="en-US" sz="1400" dirty="0">
                <a:solidFill>
                  <a:srgbClr val="384653"/>
                </a:solidFill>
                <a:latin typeface="IBM Plex Sans" panose="020B0503050203000203" pitchFamily="34" charset="0"/>
                <a:ea typeface="Montserrat" pitchFamily="34" charset="-122"/>
                <a:cs typeface="Montserrat" pitchFamily="34" charset="-120"/>
              </a:rPr>
              <a:t>Articulate ideas clearly, both verbally and in writing, tailoring messages to different audiences.</a:t>
            </a:r>
            <a:endParaRPr lang="en-US" sz="1400" dirty="0">
              <a:latin typeface="IBM Plex Sans" panose="020B0503050203000203" pitchFamily="34" charset="0"/>
            </a:endParaRPr>
          </a:p>
        </p:txBody>
      </p:sp>
      <p:sp>
        <p:nvSpPr>
          <p:cNvPr id="7" name="Shape 5"/>
          <p:cNvSpPr/>
          <p:nvPr/>
        </p:nvSpPr>
        <p:spPr>
          <a:xfrm>
            <a:off x="1078806" y="3818196"/>
            <a:ext cx="300832" cy="300832"/>
          </a:xfrm>
          <a:prstGeom prst="roundRect">
            <a:avLst>
              <a:gd name="adj" fmla="val 66686"/>
            </a:avLst>
          </a:prstGeom>
          <a:solidFill>
            <a:srgbClr val="D4E9F7"/>
          </a:solidFill>
          <a:ln w="7620">
            <a:solidFill>
              <a:srgbClr val="BACFDD"/>
            </a:solidFill>
            <a:prstDash val="solid"/>
          </a:ln>
        </p:spPr>
      </p:sp>
      <p:sp>
        <p:nvSpPr>
          <p:cNvPr id="8" name="Text 6"/>
          <p:cNvSpPr/>
          <p:nvPr/>
        </p:nvSpPr>
        <p:spPr>
          <a:xfrm>
            <a:off x="1123653" y="3882023"/>
            <a:ext cx="211138" cy="263922"/>
          </a:xfrm>
          <a:prstGeom prst="rect">
            <a:avLst/>
          </a:prstGeom>
          <a:noFill/>
          <a:ln/>
        </p:spPr>
        <p:txBody>
          <a:bodyPr wrap="none" lIns="0" tIns="0" rIns="0" bIns="0" rtlCol="0" anchor="t"/>
          <a:lstStyle/>
          <a:p>
            <a:pPr algn="ctr">
              <a:lnSpc>
                <a:spcPts val="1625"/>
              </a:lnSpc>
            </a:pPr>
            <a:r>
              <a:rPr lang="en-US" sz="1600" b="1" dirty="0">
                <a:solidFill>
                  <a:srgbClr val="384653"/>
                </a:solidFill>
                <a:latin typeface="IBM Plex Sans" panose="020B0503050203000203" pitchFamily="34" charset="0"/>
                <a:ea typeface="Barlow Bold" pitchFamily="34" charset="-122"/>
                <a:cs typeface="Barlow Bold" pitchFamily="34" charset="-120"/>
              </a:rPr>
              <a:t>2</a:t>
            </a:r>
            <a:endParaRPr lang="en-US" sz="2800" dirty="0">
              <a:latin typeface="IBM Plex Sans" panose="020B0503050203000203" pitchFamily="34" charset="0"/>
            </a:endParaRPr>
          </a:p>
        </p:txBody>
      </p:sp>
      <p:sp>
        <p:nvSpPr>
          <p:cNvPr id="9" name="Text 7"/>
          <p:cNvSpPr/>
          <p:nvPr/>
        </p:nvSpPr>
        <p:spPr>
          <a:xfrm>
            <a:off x="1638896" y="3885545"/>
            <a:ext cx="1759744" cy="219968"/>
          </a:xfrm>
          <a:prstGeom prst="rect">
            <a:avLst/>
          </a:prstGeom>
          <a:noFill/>
          <a:ln/>
        </p:spPr>
        <p:txBody>
          <a:bodyPr wrap="none" lIns="0" tIns="0" rIns="0" bIns="0" rtlCol="0" anchor="t"/>
          <a:lstStyle/>
          <a:p>
            <a:pPr>
              <a:lnSpc>
                <a:spcPts val="1708"/>
              </a:lnSpc>
            </a:pPr>
            <a:r>
              <a:rPr lang="en-US" sz="2000" b="1" dirty="0">
                <a:solidFill>
                  <a:srgbClr val="384653"/>
                </a:solidFill>
                <a:latin typeface="IBM Plex Sans" panose="020B0503050203000203" pitchFamily="34" charset="0"/>
                <a:ea typeface="Barlow Bold" pitchFamily="34" charset="-122"/>
                <a:cs typeface="Barlow Bold" pitchFamily="34" charset="-120"/>
              </a:rPr>
              <a:t>Analytical Thinking</a:t>
            </a:r>
            <a:endParaRPr lang="en-US" sz="2000" dirty="0">
              <a:latin typeface="IBM Plex Sans" panose="020B0503050203000203" pitchFamily="34" charset="0"/>
            </a:endParaRPr>
          </a:p>
        </p:txBody>
      </p:sp>
      <p:sp>
        <p:nvSpPr>
          <p:cNvPr id="10" name="Text 8"/>
          <p:cNvSpPr/>
          <p:nvPr/>
        </p:nvSpPr>
        <p:spPr>
          <a:xfrm>
            <a:off x="1638895" y="4255929"/>
            <a:ext cx="2787848" cy="558701"/>
          </a:xfrm>
          <a:prstGeom prst="rect">
            <a:avLst/>
          </a:prstGeom>
          <a:noFill/>
          <a:ln/>
        </p:spPr>
        <p:txBody>
          <a:bodyPr wrap="square" lIns="0" tIns="0" rIns="0" bIns="0" rtlCol="0" anchor="t"/>
          <a:lstStyle/>
          <a:p>
            <a:pPr>
              <a:lnSpc>
                <a:spcPts val="1458"/>
              </a:lnSpc>
            </a:pPr>
            <a:r>
              <a:rPr lang="en-US" sz="1400" dirty="0">
                <a:solidFill>
                  <a:srgbClr val="384653"/>
                </a:solidFill>
                <a:latin typeface="IBM Plex Sans" panose="020B0503050203000203" pitchFamily="34" charset="0"/>
                <a:ea typeface="Montserrat" pitchFamily="34" charset="-122"/>
                <a:cs typeface="Montserrat" pitchFamily="34" charset="-120"/>
              </a:rPr>
              <a:t>Ability to dissect complex problems, identify root causes, and evaluate potential solutions.</a:t>
            </a:r>
            <a:endParaRPr lang="en-US" sz="1400" dirty="0">
              <a:latin typeface="IBM Plex Sans" panose="020B0503050203000203" pitchFamily="34" charset="0"/>
            </a:endParaRPr>
          </a:p>
        </p:txBody>
      </p:sp>
      <p:sp>
        <p:nvSpPr>
          <p:cNvPr id="11" name="Shape 9"/>
          <p:cNvSpPr/>
          <p:nvPr/>
        </p:nvSpPr>
        <p:spPr>
          <a:xfrm>
            <a:off x="6583204" y="1624807"/>
            <a:ext cx="300832" cy="300832"/>
          </a:xfrm>
          <a:prstGeom prst="roundRect">
            <a:avLst>
              <a:gd name="adj" fmla="val 66686"/>
            </a:avLst>
          </a:prstGeom>
          <a:solidFill>
            <a:srgbClr val="D4E9F7"/>
          </a:solidFill>
          <a:ln w="7620">
            <a:solidFill>
              <a:srgbClr val="BACFDD"/>
            </a:solidFill>
            <a:prstDash val="solid"/>
          </a:ln>
        </p:spPr>
      </p:sp>
      <p:sp>
        <p:nvSpPr>
          <p:cNvPr id="12" name="Text 10"/>
          <p:cNvSpPr/>
          <p:nvPr/>
        </p:nvSpPr>
        <p:spPr>
          <a:xfrm>
            <a:off x="6628051" y="1685440"/>
            <a:ext cx="211138" cy="263922"/>
          </a:xfrm>
          <a:prstGeom prst="rect">
            <a:avLst/>
          </a:prstGeom>
          <a:noFill/>
          <a:ln/>
        </p:spPr>
        <p:txBody>
          <a:bodyPr wrap="none" lIns="0" tIns="0" rIns="0" bIns="0" rtlCol="0" anchor="t"/>
          <a:lstStyle/>
          <a:p>
            <a:pPr algn="ctr">
              <a:lnSpc>
                <a:spcPts val="1625"/>
              </a:lnSpc>
            </a:pPr>
            <a:r>
              <a:rPr lang="en-US" sz="1600" b="1" dirty="0">
                <a:solidFill>
                  <a:srgbClr val="384653"/>
                </a:solidFill>
                <a:latin typeface="IBM Plex Sans" panose="020B0503050203000203" pitchFamily="34" charset="0"/>
                <a:ea typeface="Barlow Bold" pitchFamily="34" charset="-122"/>
                <a:cs typeface="Barlow Bold" pitchFamily="34" charset="-120"/>
              </a:rPr>
              <a:t>3</a:t>
            </a:r>
            <a:endParaRPr lang="en-US" sz="1600" dirty="0">
              <a:latin typeface="IBM Plex Sans" panose="020B0503050203000203" pitchFamily="34" charset="0"/>
            </a:endParaRPr>
          </a:p>
        </p:txBody>
      </p:sp>
      <p:sp>
        <p:nvSpPr>
          <p:cNvPr id="13" name="Text 11"/>
          <p:cNvSpPr/>
          <p:nvPr/>
        </p:nvSpPr>
        <p:spPr>
          <a:xfrm>
            <a:off x="7104976" y="1665239"/>
            <a:ext cx="1759744" cy="219968"/>
          </a:xfrm>
          <a:prstGeom prst="rect">
            <a:avLst/>
          </a:prstGeom>
          <a:noFill/>
          <a:ln/>
        </p:spPr>
        <p:txBody>
          <a:bodyPr wrap="none" lIns="0" tIns="0" rIns="0" bIns="0" rtlCol="0" anchor="t"/>
          <a:lstStyle/>
          <a:p>
            <a:pPr>
              <a:lnSpc>
                <a:spcPts val="1708"/>
              </a:lnSpc>
            </a:pPr>
            <a:r>
              <a:rPr lang="en-US" sz="2000" b="1" dirty="0">
                <a:solidFill>
                  <a:srgbClr val="384653"/>
                </a:solidFill>
                <a:latin typeface="IBM Plex Sans" panose="020B0503050203000203" pitchFamily="34" charset="0"/>
                <a:ea typeface="Barlow Bold" pitchFamily="34" charset="-122"/>
                <a:cs typeface="Barlow Bold" pitchFamily="34" charset="-120"/>
              </a:rPr>
              <a:t>Problem-Solving</a:t>
            </a:r>
            <a:endParaRPr lang="en-US" sz="2000" dirty="0">
              <a:latin typeface="IBM Plex Sans" panose="020B0503050203000203" pitchFamily="34" charset="0"/>
            </a:endParaRPr>
          </a:p>
        </p:txBody>
      </p:sp>
      <p:sp>
        <p:nvSpPr>
          <p:cNvPr id="14" name="Text 12"/>
          <p:cNvSpPr/>
          <p:nvPr/>
        </p:nvSpPr>
        <p:spPr>
          <a:xfrm>
            <a:off x="7104976" y="2043371"/>
            <a:ext cx="2787848" cy="558701"/>
          </a:xfrm>
          <a:prstGeom prst="rect">
            <a:avLst/>
          </a:prstGeom>
          <a:noFill/>
          <a:ln/>
        </p:spPr>
        <p:txBody>
          <a:bodyPr wrap="square" lIns="0" tIns="0" rIns="0" bIns="0" rtlCol="0" anchor="t"/>
          <a:lstStyle/>
          <a:p>
            <a:pPr>
              <a:lnSpc>
                <a:spcPts val="1458"/>
              </a:lnSpc>
            </a:pPr>
            <a:r>
              <a:rPr lang="en-US" sz="1400" dirty="0">
                <a:solidFill>
                  <a:srgbClr val="384653"/>
                </a:solidFill>
                <a:latin typeface="IBM Plex Sans" panose="020B0503050203000203" pitchFamily="34" charset="0"/>
                <a:ea typeface="Montserrat" pitchFamily="34" charset="-122"/>
                <a:cs typeface="Montserrat" pitchFamily="34" charset="-120"/>
              </a:rPr>
              <a:t>Develop practical and innovative solutions to business challenges and opportunities.</a:t>
            </a:r>
            <a:endParaRPr lang="en-US" sz="1400" dirty="0">
              <a:latin typeface="IBM Plex Sans" panose="020B0503050203000203" pitchFamily="34" charset="0"/>
            </a:endParaRPr>
          </a:p>
        </p:txBody>
      </p:sp>
      <p:sp>
        <p:nvSpPr>
          <p:cNvPr id="15" name="Shape 13"/>
          <p:cNvSpPr/>
          <p:nvPr/>
        </p:nvSpPr>
        <p:spPr>
          <a:xfrm>
            <a:off x="6628051" y="3995529"/>
            <a:ext cx="300832" cy="300832"/>
          </a:xfrm>
          <a:prstGeom prst="roundRect">
            <a:avLst>
              <a:gd name="adj" fmla="val 66686"/>
            </a:avLst>
          </a:prstGeom>
          <a:solidFill>
            <a:srgbClr val="D4E9F7"/>
          </a:solidFill>
          <a:ln w="7620">
            <a:solidFill>
              <a:srgbClr val="BACFDD"/>
            </a:solidFill>
            <a:prstDash val="solid"/>
          </a:ln>
        </p:spPr>
      </p:sp>
      <p:sp>
        <p:nvSpPr>
          <p:cNvPr id="16" name="Text 14"/>
          <p:cNvSpPr/>
          <p:nvPr/>
        </p:nvSpPr>
        <p:spPr>
          <a:xfrm>
            <a:off x="6672898" y="4035961"/>
            <a:ext cx="211138" cy="263922"/>
          </a:xfrm>
          <a:prstGeom prst="rect">
            <a:avLst/>
          </a:prstGeom>
          <a:noFill/>
          <a:ln/>
        </p:spPr>
        <p:txBody>
          <a:bodyPr wrap="none" lIns="0" tIns="0" rIns="0" bIns="0" rtlCol="0" anchor="t"/>
          <a:lstStyle/>
          <a:p>
            <a:pPr algn="ctr">
              <a:lnSpc>
                <a:spcPts val="1625"/>
              </a:lnSpc>
            </a:pPr>
            <a:r>
              <a:rPr lang="en-US" sz="1600" b="1" dirty="0">
                <a:solidFill>
                  <a:srgbClr val="384653"/>
                </a:solidFill>
                <a:latin typeface="IBM Plex Sans" panose="020B0503050203000203" pitchFamily="34" charset="0"/>
                <a:ea typeface="Barlow Bold" pitchFamily="34" charset="-122"/>
                <a:cs typeface="Barlow Bold" pitchFamily="34" charset="-120"/>
              </a:rPr>
              <a:t>4</a:t>
            </a:r>
            <a:endParaRPr lang="en-US" sz="2800" dirty="0">
              <a:latin typeface="IBM Plex Sans" panose="020B0503050203000203" pitchFamily="34" charset="0"/>
            </a:endParaRPr>
          </a:p>
        </p:txBody>
      </p:sp>
      <p:sp>
        <p:nvSpPr>
          <p:cNvPr id="17" name="Text 15"/>
          <p:cNvSpPr/>
          <p:nvPr/>
        </p:nvSpPr>
        <p:spPr>
          <a:xfrm>
            <a:off x="7186256" y="4035961"/>
            <a:ext cx="1759744" cy="219968"/>
          </a:xfrm>
          <a:prstGeom prst="rect">
            <a:avLst/>
          </a:prstGeom>
          <a:noFill/>
          <a:ln/>
        </p:spPr>
        <p:txBody>
          <a:bodyPr wrap="none" lIns="0" tIns="0" rIns="0" bIns="0" rtlCol="0" anchor="t"/>
          <a:lstStyle/>
          <a:p>
            <a:pPr>
              <a:lnSpc>
                <a:spcPts val="1708"/>
              </a:lnSpc>
            </a:pPr>
            <a:r>
              <a:rPr lang="en-US" sz="2000" b="1" dirty="0">
                <a:solidFill>
                  <a:srgbClr val="384653"/>
                </a:solidFill>
                <a:latin typeface="IBM Plex Sans" panose="020B0503050203000203" pitchFamily="34" charset="0"/>
                <a:ea typeface="Barlow Bold" pitchFamily="34" charset="-122"/>
                <a:cs typeface="Barlow Bold" pitchFamily="34" charset="-120"/>
              </a:rPr>
              <a:t>Critical Thinking</a:t>
            </a:r>
            <a:endParaRPr lang="en-US" sz="2000" dirty="0">
              <a:latin typeface="IBM Plex Sans" panose="020B0503050203000203" pitchFamily="34" charset="0"/>
            </a:endParaRPr>
          </a:p>
        </p:txBody>
      </p:sp>
      <p:sp>
        <p:nvSpPr>
          <p:cNvPr id="18" name="Text 16"/>
          <p:cNvSpPr/>
          <p:nvPr/>
        </p:nvSpPr>
        <p:spPr>
          <a:xfrm>
            <a:off x="7104976" y="4385171"/>
            <a:ext cx="2787848" cy="558701"/>
          </a:xfrm>
          <a:prstGeom prst="rect">
            <a:avLst/>
          </a:prstGeom>
          <a:noFill/>
          <a:ln/>
        </p:spPr>
        <p:txBody>
          <a:bodyPr wrap="square" lIns="0" tIns="0" rIns="0" bIns="0" rtlCol="0" anchor="t"/>
          <a:lstStyle/>
          <a:p>
            <a:pPr>
              <a:lnSpc>
                <a:spcPts val="1458"/>
              </a:lnSpc>
            </a:pPr>
            <a:r>
              <a:rPr lang="en-US" sz="1400" dirty="0">
                <a:solidFill>
                  <a:srgbClr val="384653"/>
                </a:solidFill>
                <a:latin typeface="IBM Plex Sans" panose="020B0503050203000203" pitchFamily="34" charset="0"/>
                <a:ea typeface="Montserrat" pitchFamily="34" charset="-122"/>
                <a:cs typeface="Montserrat" pitchFamily="34" charset="-120"/>
              </a:rPr>
              <a:t>Question assumptions, evaluate evidence, and make reasoned judgments.</a:t>
            </a:r>
            <a:endParaRPr lang="en-US" sz="1400" dirty="0">
              <a:latin typeface="IBM Plex Sans" panose="020B050305020300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44154" y="415430"/>
            <a:ext cx="6633766" cy="475754"/>
          </a:xfrm>
          <a:prstGeom prst="rect">
            <a:avLst/>
          </a:prstGeom>
          <a:noFill/>
          <a:ln/>
        </p:spPr>
        <p:txBody>
          <a:bodyPr wrap="none" lIns="0" tIns="0" rIns="0" bIns="0" rtlCol="0" anchor="t"/>
          <a:lstStyle/>
          <a:p>
            <a:pPr>
              <a:lnSpc>
                <a:spcPts val="3708"/>
              </a:lnSpc>
            </a:pPr>
            <a:r>
              <a:rPr lang="en-US" sz="2958" b="1" dirty="0">
                <a:solidFill>
                  <a:srgbClr val="2E3C4E"/>
                </a:solidFill>
                <a:latin typeface="IBM Plex Sans" panose="020B0503050203000203" pitchFamily="34" charset="0"/>
                <a:ea typeface="Barlow Bold" pitchFamily="34" charset="-122"/>
                <a:cs typeface="Barlow Bold" pitchFamily="34" charset="-120"/>
              </a:rPr>
              <a:t>Business Analysis Methodologies: Agile</a:t>
            </a:r>
            <a:endParaRPr lang="en-US" sz="2958" dirty="0">
              <a:latin typeface="IBM Plex Sans" panose="020B0503050203000203" pitchFamily="34" charset="0"/>
            </a:endParaRPr>
          </a:p>
        </p:txBody>
      </p:sp>
      <p:pic>
        <p:nvPicPr>
          <p:cNvPr id="3" name="Image 0" descr="preencoded.png"/>
          <p:cNvPicPr>
            <a:picLocks noChangeAspect="1"/>
          </p:cNvPicPr>
          <p:nvPr/>
        </p:nvPicPr>
        <p:blipFill>
          <a:blip r:embed="rId3"/>
          <a:stretch>
            <a:fillRect/>
          </a:stretch>
        </p:blipFill>
        <p:spPr>
          <a:xfrm>
            <a:off x="1075432" y="1122759"/>
            <a:ext cx="10041037" cy="3936405"/>
          </a:xfrm>
          <a:prstGeom prst="rect">
            <a:avLst/>
          </a:prstGeom>
        </p:spPr>
      </p:pic>
      <p:sp>
        <p:nvSpPr>
          <p:cNvPr id="4" name="Text 1"/>
          <p:cNvSpPr/>
          <p:nvPr/>
        </p:nvSpPr>
        <p:spPr>
          <a:xfrm>
            <a:off x="1315744" y="1315809"/>
            <a:ext cx="1838128" cy="311005"/>
          </a:xfrm>
          <a:prstGeom prst="rect">
            <a:avLst/>
          </a:prstGeom>
          <a:noFill/>
          <a:ln/>
        </p:spPr>
        <p:txBody>
          <a:bodyPr wrap="none" lIns="0" tIns="0" rIns="0" bIns="0" rtlCol="0" anchor="t"/>
          <a:lstStyle/>
          <a:p>
            <a:pPr algn="r">
              <a:lnSpc>
                <a:spcPts val="2417"/>
              </a:lnSpc>
            </a:pPr>
            <a:r>
              <a:rPr lang="en-US" sz="1958" b="1" dirty="0">
                <a:solidFill>
                  <a:srgbClr val="2E3C4E"/>
                </a:solidFill>
                <a:latin typeface="IBM Plex Sans" panose="020B0503050203000203" pitchFamily="34" charset="0"/>
                <a:ea typeface="Barlow Bold" pitchFamily="34" charset="-122"/>
                <a:cs typeface="Barlow Bold" pitchFamily="34" charset="-120"/>
              </a:rPr>
              <a:t>Plan</a:t>
            </a:r>
            <a:endParaRPr lang="en-US" sz="1958" dirty="0">
              <a:latin typeface="IBM Plex Sans" panose="020B0503050203000203" pitchFamily="34" charset="0"/>
            </a:endParaRPr>
          </a:p>
        </p:txBody>
      </p:sp>
      <p:sp>
        <p:nvSpPr>
          <p:cNvPr id="5" name="Text 2"/>
          <p:cNvSpPr/>
          <p:nvPr/>
        </p:nvSpPr>
        <p:spPr>
          <a:xfrm>
            <a:off x="9037849" y="1315809"/>
            <a:ext cx="1838128" cy="311005"/>
          </a:xfrm>
          <a:prstGeom prst="rect">
            <a:avLst/>
          </a:prstGeom>
          <a:noFill/>
          <a:ln/>
        </p:spPr>
        <p:txBody>
          <a:bodyPr wrap="none" lIns="0" tIns="0" rIns="0" bIns="0" rtlCol="0" anchor="t"/>
          <a:lstStyle/>
          <a:p>
            <a:pPr>
              <a:lnSpc>
                <a:spcPts val="2417"/>
              </a:lnSpc>
            </a:pPr>
            <a:r>
              <a:rPr lang="en-US" sz="1958" b="1" dirty="0">
                <a:solidFill>
                  <a:srgbClr val="2E3C4E"/>
                </a:solidFill>
                <a:latin typeface="IBM Plex Sans" panose="020B0503050203000203" pitchFamily="34" charset="0"/>
                <a:ea typeface="Barlow Bold" pitchFamily="34" charset="-122"/>
                <a:cs typeface="Barlow Bold" pitchFamily="34" charset="-120"/>
              </a:rPr>
              <a:t>Execute</a:t>
            </a:r>
            <a:endParaRPr lang="en-US" sz="1958" dirty="0">
              <a:latin typeface="IBM Plex Sans" panose="020B0503050203000203" pitchFamily="34" charset="0"/>
            </a:endParaRPr>
          </a:p>
        </p:txBody>
      </p:sp>
      <p:sp>
        <p:nvSpPr>
          <p:cNvPr id="6" name="Text 3"/>
          <p:cNvSpPr/>
          <p:nvPr/>
        </p:nvSpPr>
        <p:spPr>
          <a:xfrm>
            <a:off x="9037849" y="4555016"/>
            <a:ext cx="1838128" cy="311005"/>
          </a:xfrm>
          <a:prstGeom prst="rect">
            <a:avLst/>
          </a:prstGeom>
          <a:noFill/>
          <a:ln/>
        </p:spPr>
        <p:txBody>
          <a:bodyPr wrap="none" lIns="0" tIns="0" rIns="0" bIns="0" rtlCol="0" anchor="t"/>
          <a:lstStyle/>
          <a:p>
            <a:pPr>
              <a:lnSpc>
                <a:spcPts val="2417"/>
              </a:lnSpc>
            </a:pPr>
            <a:r>
              <a:rPr lang="en-US" sz="1958" b="1" dirty="0">
                <a:solidFill>
                  <a:srgbClr val="2E3C4E"/>
                </a:solidFill>
                <a:latin typeface="IBM Plex Sans" panose="020B0503050203000203" pitchFamily="34" charset="0"/>
                <a:ea typeface="Barlow Bold" pitchFamily="34" charset="-122"/>
                <a:cs typeface="Barlow Bold" pitchFamily="34" charset="-120"/>
              </a:rPr>
              <a:t>Review</a:t>
            </a:r>
            <a:endParaRPr lang="en-US" sz="1958" dirty="0">
              <a:latin typeface="IBM Plex Sans" panose="020B0503050203000203" pitchFamily="34" charset="0"/>
            </a:endParaRPr>
          </a:p>
        </p:txBody>
      </p:sp>
      <p:sp>
        <p:nvSpPr>
          <p:cNvPr id="7" name="Text 4"/>
          <p:cNvSpPr/>
          <p:nvPr/>
        </p:nvSpPr>
        <p:spPr>
          <a:xfrm>
            <a:off x="1315744" y="4555016"/>
            <a:ext cx="1838128" cy="311005"/>
          </a:xfrm>
          <a:prstGeom prst="rect">
            <a:avLst/>
          </a:prstGeom>
          <a:noFill/>
          <a:ln/>
        </p:spPr>
        <p:txBody>
          <a:bodyPr wrap="none" lIns="0" tIns="0" rIns="0" bIns="0" rtlCol="0" anchor="t"/>
          <a:lstStyle/>
          <a:p>
            <a:pPr algn="r">
              <a:lnSpc>
                <a:spcPts val="2417"/>
              </a:lnSpc>
            </a:pPr>
            <a:r>
              <a:rPr lang="en-US" sz="1958" b="1" dirty="0">
                <a:solidFill>
                  <a:srgbClr val="2E3C4E"/>
                </a:solidFill>
                <a:latin typeface="IBM Plex Sans" panose="020B0503050203000203" pitchFamily="34" charset="0"/>
                <a:ea typeface="Barlow Bold" pitchFamily="34" charset="-122"/>
                <a:cs typeface="Barlow Bold" pitchFamily="34" charset="-120"/>
              </a:rPr>
              <a:t>Adapt</a:t>
            </a:r>
            <a:endParaRPr lang="en-US" sz="1958" dirty="0">
              <a:latin typeface="IBM Plex Sans" panose="020B0503050203000203" pitchFamily="34" charset="0"/>
            </a:endParaRPr>
          </a:p>
        </p:txBody>
      </p:sp>
      <p:sp>
        <p:nvSpPr>
          <p:cNvPr id="8" name="Text 5"/>
          <p:cNvSpPr/>
          <p:nvPr/>
        </p:nvSpPr>
        <p:spPr>
          <a:xfrm>
            <a:off x="844154" y="5189439"/>
            <a:ext cx="10503694" cy="416719"/>
          </a:xfrm>
          <a:prstGeom prst="rect">
            <a:avLst/>
          </a:prstGeom>
          <a:noFill/>
          <a:ln/>
        </p:spPr>
        <p:txBody>
          <a:bodyPr wrap="square" lIns="0" tIns="0" rIns="0" bIns="0" rtlCol="0" anchor="t"/>
          <a:lstStyle/>
          <a:p>
            <a:pPr>
              <a:lnSpc>
                <a:spcPts val="1625"/>
              </a:lnSpc>
            </a:pPr>
            <a:r>
              <a:rPr lang="en-US" sz="1400" dirty="0">
                <a:solidFill>
                  <a:srgbClr val="384653"/>
                </a:solidFill>
                <a:latin typeface="IBM Plex Sans" panose="020B0503050203000203" pitchFamily="34" charset="0"/>
                <a:ea typeface="Montserrat" pitchFamily="34" charset="-122"/>
                <a:cs typeface="Montserrat" pitchFamily="34" charset="-120"/>
              </a:rPr>
              <a:t>Agile is an iterative approach focusing on continuous delivery of value and adapting to change. It emphasizes collaboration and rapid feedback cycles.</a:t>
            </a:r>
            <a:endParaRPr lang="en-US" sz="1400" dirty="0">
              <a:latin typeface="IBM Plex Sans" panose="020B0503050203000203" pitchFamily="34" charset="0"/>
            </a:endParaRPr>
          </a:p>
        </p:txBody>
      </p:sp>
      <p:sp>
        <p:nvSpPr>
          <p:cNvPr id="9" name="Text 6"/>
          <p:cNvSpPr/>
          <p:nvPr/>
        </p:nvSpPr>
        <p:spPr>
          <a:xfrm>
            <a:off x="844154" y="5736432"/>
            <a:ext cx="10503694" cy="706041"/>
          </a:xfrm>
          <a:prstGeom prst="rect">
            <a:avLst/>
          </a:prstGeom>
          <a:noFill/>
          <a:ln/>
        </p:spPr>
        <p:txBody>
          <a:bodyPr wrap="square" lIns="0" tIns="0" rIns="0" bIns="0" rtlCol="0" anchor="t"/>
          <a:lstStyle/>
          <a:p>
            <a:pPr marL="285739" indent="-285739">
              <a:lnSpc>
                <a:spcPts val="1625"/>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Key Principle:</a:t>
            </a:r>
            <a:r>
              <a:rPr lang="en-US" sz="1400" dirty="0">
                <a:solidFill>
                  <a:srgbClr val="384653"/>
                </a:solidFill>
                <a:latin typeface="IBM Plex Sans" panose="020B0503050203000203" pitchFamily="34" charset="0"/>
                <a:ea typeface="Montserrat" pitchFamily="34" charset="-122"/>
                <a:cs typeface="Montserrat" pitchFamily="34" charset="-120"/>
              </a:rPr>
              <a:t> Flexibility and responsiveness to change.</a:t>
            </a:r>
            <a:endParaRPr lang="en-US" sz="1400" dirty="0">
              <a:latin typeface="IBM Plex Sans" panose="020B0503050203000203" pitchFamily="34" charset="0"/>
            </a:endParaRPr>
          </a:p>
          <a:p>
            <a:pPr marL="285739" indent="-285739">
              <a:lnSpc>
                <a:spcPts val="1625"/>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BA Role:</a:t>
            </a:r>
            <a:r>
              <a:rPr lang="en-US" sz="1400" dirty="0">
                <a:solidFill>
                  <a:srgbClr val="384653"/>
                </a:solidFill>
                <a:latin typeface="IBM Plex Sans" panose="020B0503050203000203" pitchFamily="34" charset="0"/>
                <a:ea typeface="Montserrat" pitchFamily="34" charset="-122"/>
                <a:cs typeface="Montserrat" pitchFamily="34" charset="-120"/>
              </a:rPr>
              <a:t> Works closely with development teams, manages backlogs, and prioritizes features.</a:t>
            </a:r>
            <a:endParaRPr lang="en-US" sz="1400" dirty="0">
              <a:latin typeface="IBM Plex Sans" panose="020B0503050203000203" pitchFamily="34" charset="0"/>
            </a:endParaRPr>
          </a:p>
          <a:p>
            <a:pPr marL="285739" indent="-285739">
              <a:lnSpc>
                <a:spcPts val="1625"/>
              </a:lnSpc>
              <a:buSzPct val="100000"/>
              <a:buChar char="•"/>
            </a:pPr>
            <a:r>
              <a:rPr lang="en-US" sz="1400" b="1" dirty="0">
                <a:solidFill>
                  <a:srgbClr val="384653"/>
                </a:solidFill>
                <a:latin typeface="IBM Plex Sans" panose="020B0503050203000203" pitchFamily="34" charset="0"/>
                <a:ea typeface="Montserrat" pitchFamily="34" charset="-122"/>
                <a:cs typeface="Montserrat" pitchFamily="34" charset="-120"/>
              </a:rPr>
              <a:t>Benefits:</a:t>
            </a:r>
            <a:r>
              <a:rPr lang="en-US" sz="1400" dirty="0">
                <a:solidFill>
                  <a:srgbClr val="384653"/>
                </a:solidFill>
                <a:latin typeface="IBM Plex Sans" panose="020B0503050203000203" pitchFamily="34" charset="0"/>
                <a:ea typeface="Montserrat" pitchFamily="34" charset="-122"/>
                <a:cs typeface="Montserrat" pitchFamily="34" charset="-120"/>
              </a:rPr>
              <a:t> Faster delivery, improved quality, and higher customer satisfaction.</a:t>
            </a:r>
            <a:endParaRPr lang="en-US" sz="1400" dirty="0">
              <a:latin typeface="IBM Plex Sans" panose="020B050305020300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0267" y="432395"/>
            <a:ext cx="7952582" cy="517228"/>
          </a:xfrm>
          <a:prstGeom prst="rect">
            <a:avLst/>
          </a:prstGeom>
          <a:noFill/>
          <a:ln/>
        </p:spPr>
        <p:txBody>
          <a:bodyPr wrap="none" lIns="0" tIns="0" rIns="0" bIns="0" rtlCol="0" anchor="t"/>
          <a:lstStyle/>
          <a:p>
            <a:pPr>
              <a:lnSpc>
                <a:spcPts val="4042"/>
              </a:lnSpc>
            </a:pPr>
            <a:r>
              <a:rPr lang="en-US" sz="3250" b="1" dirty="0">
                <a:solidFill>
                  <a:srgbClr val="2E3C4E"/>
                </a:solidFill>
                <a:latin typeface="IBM Plex Sans" panose="020B0503050203000203" pitchFamily="34" charset="0"/>
                <a:ea typeface="Barlow Bold" pitchFamily="34" charset="-122"/>
                <a:cs typeface="Barlow Bold" pitchFamily="34" charset="-120"/>
              </a:rPr>
              <a:t>Business Analysis Methodologies: Waterfall</a:t>
            </a:r>
            <a:endParaRPr lang="en-US" sz="3250" dirty="0">
              <a:latin typeface="IBM Plex Sans" panose="020B0503050203000203" pitchFamily="34" charset="0"/>
            </a:endParaRPr>
          </a:p>
        </p:txBody>
      </p:sp>
      <p:pic>
        <p:nvPicPr>
          <p:cNvPr id="4" name="Image 1" descr="preencoded.png"/>
          <p:cNvPicPr>
            <a:picLocks noChangeAspect="1"/>
          </p:cNvPicPr>
          <p:nvPr/>
        </p:nvPicPr>
        <p:blipFill>
          <a:blip r:embed="rId3"/>
          <a:stretch>
            <a:fillRect/>
          </a:stretch>
        </p:blipFill>
        <p:spPr>
          <a:xfrm>
            <a:off x="742474" y="1206301"/>
            <a:ext cx="7075190" cy="3050977"/>
          </a:xfrm>
          <a:prstGeom prst="rect">
            <a:avLst/>
          </a:prstGeom>
        </p:spPr>
      </p:pic>
      <p:sp>
        <p:nvSpPr>
          <p:cNvPr id="5" name="Text 1"/>
          <p:cNvSpPr/>
          <p:nvPr/>
        </p:nvSpPr>
        <p:spPr>
          <a:xfrm>
            <a:off x="1951558" y="3623591"/>
            <a:ext cx="1689498" cy="211229"/>
          </a:xfrm>
          <a:prstGeom prst="rect">
            <a:avLst/>
          </a:prstGeom>
          <a:noFill/>
          <a:ln/>
        </p:spPr>
        <p:txBody>
          <a:bodyPr wrap="none" lIns="0" tIns="0" rIns="0" bIns="0" rtlCol="0" anchor="t"/>
          <a:lstStyle/>
          <a:p>
            <a:pPr>
              <a:lnSpc>
                <a:spcPts val="1625"/>
              </a:lnSpc>
            </a:pPr>
            <a:r>
              <a:rPr lang="en-US" sz="1292" b="1" dirty="0">
                <a:solidFill>
                  <a:srgbClr val="000000"/>
                </a:solidFill>
                <a:latin typeface="IBM Plex Sans" panose="020B0503050203000203" pitchFamily="34" charset="0"/>
                <a:ea typeface="Barlow Bold" pitchFamily="34" charset="-122"/>
                <a:cs typeface="Barlow Bold" pitchFamily="34" charset="-120"/>
              </a:rPr>
              <a:t>Verification</a:t>
            </a:r>
            <a:endParaRPr lang="en-US" sz="1292" dirty="0">
              <a:latin typeface="IBM Plex Sans" panose="020B0503050203000203" pitchFamily="34" charset="0"/>
            </a:endParaRPr>
          </a:p>
        </p:txBody>
      </p:sp>
      <p:sp>
        <p:nvSpPr>
          <p:cNvPr id="6" name="Text 2"/>
          <p:cNvSpPr/>
          <p:nvPr/>
        </p:nvSpPr>
        <p:spPr>
          <a:xfrm>
            <a:off x="1564009" y="3038354"/>
            <a:ext cx="1689498" cy="211229"/>
          </a:xfrm>
          <a:prstGeom prst="rect">
            <a:avLst/>
          </a:prstGeom>
          <a:noFill/>
          <a:ln/>
        </p:spPr>
        <p:txBody>
          <a:bodyPr wrap="none" lIns="0" tIns="0" rIns="0" bIns="0" rtlCol="0" anchor="t"/>
          <a:lstStyle/>
          <a:p>
            <a:pPr>
              <a:lnSpc>
                <a:spcPts val="1625"/>
              </a:lnSpc>
            </a:pPr>
            <a:r>
              <a:rPr lang="en-US" sz="1292" b="1" dirty="0">
                <a:solidFill>
                  <a:srgbClr val="000000"/>
                </a:solidFill>
                <a:latin typeface="IBM Plex Sans" panose="020B0503050203000203" pitchFamily="34" charset="0"/>
                <a:ea typeface="Barlow Bold" pitchFamily="34" charset="-122"/>
                <a:cs typeface="Barlow Bold" pitchFamily="34" charset="-120"/>
              </a:rPr>
              <a:t>Implementation</a:t>
            </a:r>
            <a:endParaRPr lang="en-US" sz="1292" dirty="0">
              <a:latin typeface="IBM Plex Sans" panose="020B0503050203000203" pitchFamily="34" charset="0"/>
            </a:endParaRPr>
          </a:p>
        </p:txBody>
      </p:sp>
      <p:sp>
        <p:nvSpPr>
          <p:cNvPr id="7" name="Text 3"/>
          <p:cNvSpPr/>
          <p:nvPr/>
        </p:nvSpPr>
        <p:spPr>
          <a:xfrm>
            <a:off x="1421769" y="2241888"/>
            <a:ext cx="1689498" cy="211229"/>
          </a:xfrm>
          <a:prstGeom prst="rect">
            <a:avLst/>
          </a:prstGeom>
          <a:noFill/>
          <a:ln/>
        </p:spPr>
        <p:txBody>
          <a:bodyPr wrap="none" lIns="0" tIns="0" rIns="0" bIns="0" rtlCol="0" anchor="t"/>
          <a:lstStyle/>
          <a:p>
            <a:pPr>
              <a:lnSpc>
                <a:spcPts val="1625"/>
              </a:lnSpc>
            </a:pPr>
            <a:r>
              <a:rPr lang="en-US" sz="1292" b="1" dirty="0">
                <a:solidFill>
                  <a:srgbClr val="000000"/>
                </a:solidFill>
                <a:latin typeface="IBM Plex Sans" panose="020B0503050203000203" pitchFamily="34" charset="0"/>
                <a:ea typeface="Barlow Bold" pitchFamily="34" charset="-122"/>
                <a:cs typeface="Barlow Bold" pitchFamily="34" charset="-120"/>
              </a:rPr>
              <a:t>Design</a:t>
            </a:r>
            <a:endParaRPr lang="en-US" sz="1292" dirty="0">
              <a:latin typeface="IBM Plex Sans" panose="020B0503050203000203" pitchFamily="34" charset="0"/>
            </a:endParaRPr>
          </a:p>
        </p:txBody>
      </p:sp>
      <p:sp>
        <p:nvSpPr>
          <p:cNvPr id="8" name="Text 4"/>
          <p:cNvSpPr/>
          <p:nvPr/>
        </p:nvSpPr>
        <p:spPr>
          <a:xfrm>
            <a:off x="1106809" y="1593299"/>
            <a:ext cx="1689498" cy="211229"/>
          </a:xfrm>
          <a:prstGeom prst="rect">
            <a:avLst/>
          </a:prstGeom>
          <a:noFill/>
          <a:ln/>
        </p:spPr>
        <p:txBody>
          <a:bodyPr wrap="none" lIns="0" tIns="0" rIns="0" bIns="0" rtlCol="0" anchor="t"/>
          <a:lstStyle/>
          <a:p>
            <a:pPr>
              <a:lnSpc>
                <a:spcPts val="1625"/>
              </a:lnSpc>
            </a:pPr>
            <a:r>
              <a:rPr lang="en-US" sz="1292" b="1" dirty="0">
                <a:solidFill>
                  <a:srgbClr val="000000"/>
                </a:solidFill>
                <a:latin typeface="IBM Plex Sans" panose="020B0503050203000203" pitchFamily="34" charset="0"/>
                <a:ea typeface="Barlow Bold" pitchFamily="34" charset="-122"/>
                <a:cs typeface="Barlow Bold" pitchFamily="34" charset="-120"/>
              </a:rPr>
              <a:t>Requirements</a:t>
            </a:r>
            <a:endParaRPr lang="en-US" sz="1292" dirty="0">
              <a:latin typeface="IBM Plex Sans" panose="020B0503050203000203" pitchFamily="34" charset="0"/>
            </a:endParaRPr>
          </a:p>
        </p:txBody>
      </p:sp>
      <p:sp>
        <p:nvSpPr>
          <p:cNvPr id="9" name="Text 5"/>
          <p:cNvSpPr/>
          <p:nvPr/>
        </p:nvSpPr>
        <p:spPr>
          <a:xfrm>
            <a:off x="1421769" y="4517386"/>
            <a:ext cx="7075190" cy="706041"/>
          </a:xfrm>
          <a:prstGeom prst="rect">
            <a:avLst/>
          </a:prstGeom>
          <a:noFill/>
          <a:ln/>
        </p:spPr>
        <p:txBody>
          <a:bodyPr wrap="square" lIns="0" tIns="0" rIns="0" bIns="0" rtlCol="0" anchor="t"/>
          <a:lstStyle/>
          <a:p>
            <a:pPr>
              <a:lnSpc>
                <a:spcPts val="1833"/>
              </a:lnSpc>
            </a:pPr>
            <a:r>
              <a:rPr lang="en-US" sz="1208" dirty="0">
                <a:solidFill>
                  <a:srgbClr val="384653"/>
                </a:solidFill>
                <a:latin typeface="IBM Plex Sans" panose="020B0503050203000203" pitchFamily="34" charset="0"/>
                <a:ea typeface="Montserrat" pitchFamily="34" charset="-122"/>
                <a:cs typeface="Montserrat" pitchFamily="34" charset="-120"/>
              </a:rPr>
              <a:t>The Waterfall model is a linear, sequential approach where each phase must be completed before the next begins. It's best suited for projects with well-defined requirements.</a:t>
            </a:r>
            <a:endParaRPr lang="en-US" sz="1208" dirty="0">
              <a:latin typeface="IBM Plex Sans" panose="020B0503050203000203" pitchFamily="34" charset="0"/>
            </a:endParaRPr>
          </a:p>
        </p:txBody>
      </p:sp>
      <p:sp>
        <p:nvSpPr>
          <p:cNvPr id="10" name="Text 6"/>
          <p:cNvSpPr/>
          <p:nvPr/>
        </p:nvSpPr>
        <p:spPr>
          <a:xfrm>
            <a:off x="1951558" y="5372291"/>
            <a:ext cx="7075190" cy="1037233"/>
          </a:xfrm>
          <a:prstGeom prst="rect">
            <a:avLst/>
          </a:prstGeom>
          <a:noFill/>
          <a:ln/>
        </p:spPr>
        <p:txBody>
          <a:bodyPr wrap="square" lIns="0" tIns="0" rIns="0" bIns="0" rtlCol="0" anchor="t"/>
          <a:lstStyle/>
          <a:p>
            <a:pPr marL="285739" indent="-285739">
              <a:lnSpc>
                <a:spcPts val="1833"/>
              </a:lnSpc>
              <a:buSzPct val="100000"/>
              <a:buChar char="•"/>
            </a:pPr>
            <a:r>
              <a:rPr lang="en-US" sz="1208" b="1" dirty="0">
                <a:solidFill>
                  <a:srgbClr val="384653"/>
                </a:solidFill>
                <a:latin typeface="IBM Plex Sans" panose="020B0503050203000203" pitchFamily="34" charset="0"/>
                <a:ea typeface="Montserrat" pitchFamily="34" charset="-122"/>
                <a:cs typeface="Montserrat" pitchFamily="34" charset="-120"/>
              </a:rPr>
              <a:t>Key Principle:</a:t>
            </a:r>
            <a:r>
              <a:rPr lang="en-US" sz="1208" dirty="0">
                <a:solidFill>
                  <a:srgbClr val="384653"/>
                </a:solidFill>
                <a:latin typeface="IBM Plex Sans" panose="020B0503050203000203" pitchFamily="34" charset="0"/>
                <a:ea typeface="Montserrat" pitchFamily="34" charset="-122"/>
                <a:cs typeface="Montserrat" pitchFamily="34" charset="-120"/>
              </a:rPr>
              <a:t> Strict adherence to a predefined plan.</a:t>
            </a:r>
            <a:endParaRPr lang="en-US" sz="1208" dirty="0">
              <a:latin typeface="IBM Plex Sans" panose="020B0503050203000203" pitchFamily="34" charset="0"/>
            </a:endParaRPr>
          </a:p>
          <a:p>
            <a:pPr marL="285739" indent="-285739">
              <a:lnSpc>
                <a:spcPts val="1833"/>
              </a:lnSpc>
              <a:buSzPct val="100000"/>
              <a:buChar char="•"/>
            </a:pPr>
            <a:r>
              <a:rPr lang="en-US" sz="1208" b="1" dirty="0">
                <a:solidFill>
                  <a:srgbClr val="384653"/>
                </a:solidFill>
                <a:latin typeface="IBM Plex Sans" panose="020B0503050203000203" pitchFamily="34" charset="0"/>
                <a:ea typeface="Montserrat" pitchFamily="34" charset="-122"/>
                <a:cs typeface="Montserrat" pitchFamily="34" charset="-120"/>
              </a:rPr>
              <a:t>BA Role:</a:t>
            </a:r>
            <a:r>
              <a:rPr lang="en-US" sz="1208" dirty="0">
                <a:solidFill>
                  <a:srgbClr val="384653"/>
                </a:solidFill>
                <a:latin typeface="IBM Plex Sans" panose="020B0503050203000203" pitchFamily="34" charset="0"/>
                <a:ea typeface="Montserrat" pitchFamily="34" charset="-122"/>
                <a:cs typeface="Montserrat" pitchFamily="34" charset="-120"/>
              </a:rPr>
              <a:t> Defines comprehensive requirements upfront, ensuring thorough documentation.</a:t>
            </a:r>
            <a:endParaRPr lang="en-US" sz="1208" dirty="0">
              <a:latin typeface="IBM Plex Sans" panose="020B0503050203000203" pitchFamily="34" charset="0"/>
            </a:endParaRPr>
          </a:p>
          <a:p>
            <a:pPr marL="285739" indent="-285739">
              <a:lnSpc>
                <a:spcPts val="1833"/>
              </a:lnSpc>
              <a:buSzPct val="100000"/>
              <a:buChar char="•"/>
            </a:pPr>
            <a:r>
              <a:rPr lang="en-US" sz="1208" b="1" dirty="0">
                <a:solidFill>
                  <a:srgbClr val="384653"/>
                </a:solidFill>
                <a:latin typeface="IBM Plex Sans" panose="020B0503050203000203" pitchFamily="34" charset="0"/>
                <a:ea typeface="Montserrat" pitchFamily="34" charset="-122"/>
                <a:cs typeface="Montserrat" pitchFamily="34" charset="-120"/>
              </a:rPr>
              <a:t>Benefits:</a:t>
            </a:r>
            <a:r>
              <a:rPr lang="en-US" sz="1208" dirty="0">
                <a:solidFill>
                  <a:srgbClr val="384653"/>
                </a:solidFill>
                <a:latin typeface="IBM Plex Sans" panose="020B0503050203000203" pitchFamily="34" charset="0"/>
                <a:ea typeface="Montserrat" pitchFamily="34" charset="-122"/>
                <a:cs typeface="Montserrat" pitchFamily="34" charset="-120"/>
              </a:rPr>
              <a:t> Clear structure, easy to manage, and ideal for stable projects.</a:t>
            </a:r>
            <a:endParaRPr lang="en-US" sz="1208" dirty="0">
              <a:latin typeface="IBM Plex Sans" panose="020B050305020300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1076028"/>
            <a:ext cx="5368727" cy="593923"/>
          </a:xfrm>
          <a:prstGeom prst="rect">
            <a:avLst/>
          </a:prstGeom>
          <a:noFill/>
          <a:ln/>
        </p:spPr>
        <p:txBody>
          <a:bodyPr wrap="none" lIns="0" tIns="0" rIns="0" bIns="0" rtlCol="0" anchor="t"/>
          <a:lstStyle/>
          <a:p>
            <a:pPr>
              <a:lnSpc>
                <a:spcPts val="4666"/>
              </a:lnSpc>
            </a:pPr>
            <a:r>
              <a:rPr lang="en-US" sz="3708" b="1" dirty="0">
                <a:solidFill>
                  <a:srgbClr val="2E3C4E"/>
                </a:solidFill>
                <a:latin typeface="IBM Plex Sans" panose="020B0503050203000203" pitchFamily="34" charset="0"/>
                <a:ea typeface="Barlow Bold" pitchFamily="34" charset="-122"/>
                <a:cs typeface="Barlow Bold" pitchFamily="34" charset="-120"/>
              </a:rPr>
              <a:t>Stakeholder Management</a:t>
            </a:r>
            <a:endParaRPr lang="en-US" sz="3708" dirty="0">
              <a:latin typeface="IBM Plex Sans" panose="020B0503050203000203" pitchFamily="34" charset="0"/>
            </a:endParaRPr>
          </a:p>
        </p:txBody>
      </p:sp>
      <p:sp>
        <p:nvSpPr>
          <p:cNvPr id="3" name="Text 1"/>
          <p:cNvSpPr/>
          <p:nvPr/>
        </p:nvSpPr>
        <p:spPr>
          <a:xfrm>
            <a:off x="631924" y="2031008"/>
            <a:ext cx="10928152"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Effective stakeholder management is crucial for a BA's success. It involves identifying, analyzing, planning, and communicating with individuals or groups who can impact or be impacted by a project.</a:t>
            </a:r>
            <a:endParaRPr lang="en-US" sz="1417" dirty="0">
              <a:latin typeface="IBM Plex Sans" panose="020B0503050203000203" pitchFamily="34" charset="0"/>
            </a:endParaRPr>
          </a:p>
        </p:txBody>
      </p:sp>
      <p:sp>
        <p:nvSpPr>
          <p:cNvPr id="4" name="Shape 2"/>
          <p:cNvSpPr/>
          <p:nvPr/>
        </p:nvSpPr>
        <p:spPr>
          <a:xfrm>
            <a:off x="631924" y="2811959"/>
            <a:ext cx="5373787" cy="1394718"/>
          </a:xfrm>
          <a:prstGeom prst="roundRect">
            <a:avLst>
              <a:gd name="adj" fmla="val 8742"/>
            </a:avLst>
          </a:prstGeom>
          <a:solidFill>
            <a:srgbClr val="FFFFFF"/>
          </a:solidFill>
          <a:ln w="30480">
            <a:solidFill>
              <a:srgbClr val="BACFDD"/>
            </a:solidFill>
            <a:prstDash val="solid"/>
          </a:ln>
        </p:spPr>
      </p:sp>
      <p:pic>
        <p:nvPicPr>
          <p:cNvPr id="5" name="Image 0" descr="preencoded.png"/>
          <p:cNvPicPr>
            <a:picLocks noChangeAspect="1"/>
          </p:cNvPicPr>
          <p:nvPr/>
        </p:nvPicPr>
        <p:blipFill>
          <a:blip r:embed="rId3"/>
          <a:stretch>
            <a:fillRect/>
          </a:stretch>
        </p:blipFill>
        <p:spPr>
          <a:xfrm>
            <a:off x="606524" y="2811959"/>
            <a:ext cx="101600" cy="1394718"/>
          </a:xfrm>
          <a:prstGeom prst="rect">
            <a:avLst/>
          </a:prstGeom>
        </p:spPr>
      </p:pic>
      <p:sp>
        <p:nvSpPr>
          <p:cNvPr id="6" name="Text 3"/>
          <p:cNvSpPr/>
          <p:nvPr/>
        </p:nvSpPr>
        <p:spPr>
          <a:xfrm>
            <a:off x="914004" y="3017838"/>
            <a:ext cx="2375594"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Identify Stakeholders</a:t>
            </a:r>
            <a:endParaRPr lang="en-US" sz="1833" dirty="0">
              <a:latin typeface="IBM Plex Sans" panose="020B0503050203000203" pitchFamily="34" charset="0"/>
            </a:endParaRPr>
          </a:p>
        </p:txBody>
      </p:sp>
      <p:sp>
        <p:nvSpPr>
          <p:cNvPr id="7" name="Text 4"/>
          <p:cNvSpPr/>
          <p:nvPr/>
        </p:nvSpPr>
        <p:spPr>
          <a:xfrm>
            <a:off x="914004" y="3422948"/>
            <a:ext cx="4885829"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Determine all individuals or groups involved, considering their influence and interest.</a:t>
            </a:r>
            <a:endParaRPr lang="en-US" sz="1417" dirty="0">
              <a:latin typeface="IBM Plex Sans" panose="020B0503050203000203" pitchFamily="34" charset="0"/>
            </a:endParaRPr>
          </a:p>
        </p:txBody>
      </p:sp>
      <p:sp>
        <p:nvSpPr>
          <p:cNvPr id="8" name="Shape 5"/>
          <p:cNvSpPr/>
          <p:nvPr/>
        </p:nvSpPr>
        <p:spPr>
          <a:xfrm>
            <a:off x="6186190" y="2811959"/>
            <a:ext cx="5373886" cy="1394718"/>
          </a:xfrm>
          <a:prstGeom prst="roundRect">
            <a:avLst>
              <a:gd name="adj" fmla="val 8742"/>
            </a:avLst>
          </a:prstGeom>
          <a:solidFill>
            <a:srgbClr val="FFFFFF"/>
          </a:solidFill>
          <a:ln w="30480">
            <a:solidFill>
              <a:srgbClr val="BACFDD"/>
            </a:solidFill>
            <a:prstDash val="solid"/>
          </a:ln>
        </p:spPr>
      </p:sp>
      <p:pic>
        <p:nvPicPr>
          <p:cNvPr id="9" name="Image 1" descr="preencoded.png"/>
          <p:cNvPicPr>
            <a:picLocks noChangeAspect="1"/>
          </p:cNvPicPr>
          <p:nvPr/>
        </p:nvPicPr>
        <p:blipFill>
          <a:blip r:embed="rId3"/>
          <a:stretch>
            <a:fillRect/>
          </a:stretch>
        </p:blipFill>
        <p:spPr>
          <a:xfrm>
            <a:off x="6160790" y="2811959"/>
            <a:ext cx="101600" cy="1394718"/>
          </a:xfrm>
          <a:prstGeom prst="rect">
            <a:avLst/>
          </a:prstGeom>
        </p:spPr>
      </p:pic>
      <p:sp>
        <p:nvSpPr>
          <p:cNvPr id="10" name="Text 6"/>
          <p:cNvSpPr/>
          <p:nvPr/>
        </p:nvSpPr>
        <p:spPr>
          <a:xfrm>
            <a:off x="6468269" y="3017838"/>
            <a:ext cx="3215680"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Analyze Needs &amp; Expectations</a:t>
            </a:r>
            <a:endParaRPr lang="en-US" sz="1833" dirty="0">
              <a:latin typeface="IBM Plex Sans" panose="020B0503050203000203" pitchFamily="34" charset="0"/>
            </a:endParaRPr>
          </a:p>
        </p:txBody>
      </p:sp>
      <p:sp>
        <p:nvSpPr>
          <p:cNvPr id="11" name="Text 7"/>
          <p:cNvSpPr/>
          <p:nvPr/>
        </p:nvSpPr>
        <p:spPr>
          <a:xfrm>
            <a:off x="6468269" y="3422948"/>
            <a:ext cx="4885928"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Understand their objectives, concerns, and potential impact on the project.</a:t>
            </a:r>
            <a:endParaRPr lang="en-US" sz="1417" dirty="0">
              <a:latin typeface="IBM Plex Sans" panose="020B0503050203000203" pitchFamily="34" charset="0"/>
            </a:endParaRPr>
          </a:p>
        </p:txBody>
      </p:sp>
      <p:sp>
        <p:nvSpPr>
          <p:cNvPr id="12" name="Shape 8"/>
          <p:cNvSpPr/>
          <p:nvPr/>
        </p:nvSpPr>
        <p:spPr>
          <a:xfrm>
            <a:off x="631924" y="4387156"/>
            <a:ext cx="5373787" cy="1394718"/>
          </a:xfrm>
          <a:prstGeom prst="roundRect">
            <a:avLst>
              <a:gd name="adj" fmla="val 8742"/>
            </a:avLst>
          </a:prstGeom>
          <a:solidFill>
            <a:srgbClr val="FFFFFF"/>
          </a:solidFill>
          <a:ln w="30480">
            <a:solidFill>
              <a:srgbClr val="BACFDD"/>
            </a:solidFill>
            <a:prstDash val="solid"/>
          </a:ln>
        </p:spPr>
      </p:sp>
      <p:pic>
        <p:nvPicPr>
          <p:cNvPr id="13" name="Image 2" descr="preencoded.png"/>
          <p:cNvPicPr>
            <a:picLocks noChangeAspect="1"/>
          </p:cNvPicPr>
          <p:nvPr/>
        </p:nvPicPr>
        <p:blipFill>
          <a:blip r:embed="rId3"/>
          <a:stretch>
            <a:fillRect/>
          </a:stretch>
        </p:blipFill>
        <p:spPr>
          <a:xfrm>
            <a:off x="606524" y="4387156"/>
            <a:ext cx="101600" cy="1394718"/>
          </a:xfrm>
          <a:prstGeom prst="rect">
            <a:avLst/>
          </a:prstGeom>
        </p:spPr>
      </p:pic>
      <p:sp>
        <p:nvSpPr>
          <p:cNvPr id="14" name="Text 9"/>
          <p:cNvSpPr/>
          <p:nvPr/>
        </p:nvSpPr>
        <p:spPr>
          <a:xfrm>
            <a:off x="914004" y="4593034"/>
            <a:ext cx="2375594"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Plan Communication</a:t>
            </a:r>
            <a:endParaRPr lang="en-US" sz="1833" dirty="0">
              <a:latin typeface="IBM Plex Sans" panose="020B0503050203000203" pitchFamily="34" charset="0"/>
            </a:endParaRPr>
          </a:p>
        </p:txBody>
      </p:sp>
      <p:sp>
        <p:nvSpPr>
          <p:cNvPr id="15" name="Text 10"/>
          <p:cNvSpPr/>
          <p:nvPr/>
        </p:nvSpPr>
        <p:spPr>
          <a:xfrm>
            <a:off x="914004" y="4998144"/>
            <a:ext cx="4885829"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Develop strategies to keep stakeholders informed and engaged throughout the project lifecycle.</a:t>
            </a:r>
            <a:endParaRPr lang="en-US" sz="1417" dirty="0">
              <a:latin typeface="IBM Plex Sans" panose="020B0503050203000203" pitchFamily="34" charset="0"/>
            </a:endParaRPr>
          </a:p>
        </p:txBody>
      </p:sp>
      <p:sp>
        <p:nvSpPr>
          <p:cNvPr id="16" name="Shape 11"/>
          <p:cNvSpPr/>
          <p:nvPr/>
        </p:nvSpPr>
        <p:spPr>
          <a:xfrm>
            <a:off x="6186190" y="4387156"/>
            <a:ext cx="5373886" cy="1394718"/>
          </a:xfrm>
          <a:prstGeom prst="roundRect">
            <a:avLst>
              <a:gd name="adj" fmla="val 8742"/>
            </a:avLst>
          </a:prstGeom>
          <a:solidFill>
            <a:srgbClr val="FFFFFF"/>
          </a:solidFill>
          <a:ln w="30480">
            <a:solidFill>
              <a:srgbClr val="BACFDD"/>
            </a:solidFill>
            <a:prstDash val="solid"/>
          </a:ln>
        </p:spPr>
      </p:sp>
      <p:pic>
        <p:nvPicPr>
          <p:cNvPr id="17" name="Image 3" descr="preencoded.png"/>
          <p:cNvPicPr>
            <a:picLocks noChangeAspect="1"/>
          </p:cNvPicPr>
          <p:nvPr/>
        </p:nvPicPr>
        <p:blipFill>
          <a:blip r:embed="rId3"/>
          <a:stretch>
            <a:fillRect/>
          </a:stretch>
        </p:blipFill>
        <p:spPr>
          <a:xfrm>
            <a:off x="6160790" y="4387156"/>
            <a:ext cx="101600" cy="1394718"/>
          </a:xfrm>
          <a:prstGeom prst="rect">
            <a:avLst/>
          </a:prstGeom>
        </p:spPr>
      </p:pic>
      <p:sp>
        <p:nvSpPr>
          <p:cNvPr id="18" name="Text 12"/>
          <p:cNvSpPr/>
          <p:nvPr/>
        </p:nvSpPr>
        <p:spPr>
          <a:xfrm>
            <a:off x="6468270" y="4593034"/>
            <a:ext cx="2375594"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Engage &amp; Influence</a:t>
            </a:r>
            <a:endParaRPr lang="en-US" sz="1833" dirty="0">
              <a:latin typeface="IBM Plex Sans" panose="020B0503050203000203" pitchFamily="34" charset="0"/>
            </a:endParaRPr>
          </a:p>
        </p:txBody>
      </p:sp>
      <p:sp>
        <p:nvSpPr>
          <p:cNvPr id="19" name="Text 13"/>
          <p:cNvSpPr/>
          <p:nvPr/>
        </p:nvSpPr>
        <p:spPr>
          <a:xfrm>
            <a:off x="6468269" y="4998144"/>
            <a:ext cx="4885928"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Build strong relationships, manage conflicts, and gain consensus to drive project success.</a:t>
            </a:r>
            <a:endParaRPr lang="en-US" sz="1417" dirty="0">
              <a:latin typeface="IBM Plex Sans" panose="020B050305020300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484" y="876499"/>
            <a:ext cx="10701238" cy="593923"/>
          </a:xfrm>
          <a:prstGeom prst="rect">
            <a:avLst/>
          </a:prstGeom>
          <a:noFill/>
          <a:ln/>
        </p:spPr>
        <p:txBody>
          <a:bodyPr wrap="none" lIns="0" tIns="0" rIns="0" bIns="0" rtlCol="0" anchor="t"/>
          <a:lstStyle/>
          <a:p>
            <a:pPr>
              <a:lnSpc>
                <a:spcPts val="4666"/>
              </a:lnSpc>
            </a:pPr>
            <a:r>
              <a:rPr lang="en-US" sz="3708" b="1" dirty="0">
                <a:solidFill>
                  <a:srgbClr val="2E3C4E"/>
                </a:solidFill>
                <a:latin typeface="IBM Plex Sans" panose="020B0503050203000203" pitchFamily="34" charset="0"/>
                <a:ea typeface="Barlow Bold" pitchFamily="34" charset="-122"/>
                <a:cs typeface="Barlow Bold" pitchFamily="34" charset="-120"/>
              </a:rPr>
              <a:t>Real-Life Example: E-commerce Website Redesign</a:t>
            </a:r>
            <a:endParaRPr lang="en-US" sz="3708" dirty="0">
              <a:latin typeface="IBM Plex Sans" panose="020B0503050203000203" pitchFamily="34" charset="0"/>
            </a:endParaRPr>
          </a:p>
        </p:txBody>
      </p:sp>
      <p:sp>
        <p:nvSpPr>
          <p:cNvPr id="3" name="Text 1"/>
          <p:cNvSpPr/>
          <p:nvPr/>
        </p:nvSpPr>
        <p:spPr>
          <a:xfrm>
            <a:off x="631924" y="1815624"/>
            <a:ext cx="10928152" cy="288925"/>
          </a:xfrm>
          <a:prstGeom prst="rect">
            <a:avLst/>
          </a:prstGeom>
          <a:noFill/>
          <a:ln/>
        </p:spPr>
        <p:txBody>
          <a:bodyPr wrap="non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Imagine a BA working on redesigning an e-commerce website for a retail company.</a:t>
            </a:r>
            <a:endParaRPr lang="en-US" sz="1417" dirty="0">
              <a:latin typeface="IBM Plex Sans" panose="020B0503050203000203" pitchFamily="34" charset="0"/>
            </a:endParaRPr>
          </a:p>
        </p:txBody>
      </p:sp>
      <p:sp>
        <p:nvSpPr>
          <p:cNvPr id="4" name="Text 2"/>
          <p:cNvSpPr/>
          <p:nvPr/>
        </p:nvSpPr>
        <p:spPr>
          <a:xfrm>
            <a:off x="631924" y="2449751"/>
            <a:ext cx="8766076" cy="4134644"/>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IBM Plex Sans" panose="020B0503050203000203" pitchFamily="34" charset="0"/>
                <a:ea typeface="Montserrat" pitchFamily="34" charset="-122"/>
                <a:cs typeface="Montserrat" pitchFamily="34" charset="-120"/>
              </a:rPr>
              <a:t>Problem:</a:t>
            </a:r>
            <a:r>
              <a:rPr lang="en-US" sz="1417" dirty="0">
                <a:solidFill>
                  <a:srgbClr val="384653"/>
                </a:solidFill>
                <a:latin typeface="IBM Plex Sans" panose="020B0503050203000203" pitchFamily="34" charset="0"/>
                <a:ea typeface="Montserrat" pitchFamily="34" charset="-122"/>
                <a:cs typeface="Montserrat" pitchFamily="34" charset="-120"/>
              </a:rPr>
              <a:t> Low conversion rates on existing website, outdated design.</a:t>
            </a:r>
            <a:endParaRPr lang="en-US" sz="1417" dirty="0">
              <a:latin typeface="IBM Plex Sans" panose="020B0503050203000203" pitchFamily="34" charset="0"/>
            </a:endParaRPr>
          </a:p>
          <a:p>
            <a:pPr marL="285739" indent="-285739">
              <a:lnSpc>
                <a:spcPts val="2250"/>
              </a:lnSpc>
              <a:buSzPct val="100000"/>
              <a:buChar char="•"/>
            </a:pPr>
            <a:r>
              <a:rPr lang="en-US" sz="1417" b="1" dirty="0">
                <a:solidFill>
                  <a:srgbClr val="384653"/>
                </a:solidFill>
                <a:latin typeface="IBM Plex Sans" panose="020B0503050203000203" pitchFamily="34" charset="0"/>
                <a:ea typeface="Montserrat" pitchFamily="34" charset="-122"/>
                <a:cs typeface="Montserrat" pitchFamily="34" charset="-120"/>
              </a:rPr>
              <a:t>BA's Role:</a:t>
            </a:r>
            <a:endParaRPr lang="en-US" sz="1417" dirty="0">
              <a:latin typeface="IBM Plex Sans" panose="020B0503050203000203" pitchFamily="34" charset="0"/>
            </a:endParaRPr>
          </a:p>
          <a:p>
            <a:pPr marL="571477" lvl="1"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Conducts user surveys and competitive analysis.</a:t>
            </a:r>
            <a:endParaRPr lang="en-US" sz="1417" dirty="0">
              <a:latin typeface="IBM Plex Sans" panose="020B0503050203000203" pitchFamily="34" charset="0"/>
            </a:endParaRPr>
          </a:p>
          <a:p>
            <a:pPr marL="571477" lvl="1"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Gathers requirements from marketing, sales, and IT teams.</a:t>
            </a:r>
            <a:endParaRPr lang="en-US" sz="1417" dirty="0">
              <a:latin typeface="IBM Plex Sans" panose="020B0503050203000203" pitchFamily="34" charset="0"/>
            </a:endParaRPr>
          </a:p>
          <a:p>
            <a:pPr marL="571477" lvl="1"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Creates wireframes and user stories for new features.</a:t>
            </a:r>
            <a:endParaRPr lang="en-US" sz="1417" dirty="0">
              <a:latin typeface="IBM Plex Sans" panose="020B0503050203000203" pitchFamily="34" charset="0"/>
            </a:endParaRPr>
          </a:p>
          <a:p>
            <a:pPr marL="571477" lvl="1"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Collaborates with designers and developers.</a:t>
            </a:r>
            <a:endParaRPr lang="en-US" sz="1417" dirty="0">
              <a:latin typeface="IBM Plex Sans" panose="020B0503050203000203" pitchFamily="34" charset="0"/>
            </a:endParaRPr>
          </a:p>
          <a:p>
            <a:pPr marL="571477" lvl="1" indent="-285739">
              <a:lnSpc>
                <a:spcPts val="2250"/>
              </a:lnSpc>
              <a:buSzPct val="100000"/>
              <a:buChar char="◦"/>
            </a:pPr>
            <a:r>
              <a:rPr lang="en-US" sz="1417" dirty="0">
                <a:solidFill>
                  <a:srgbClr val="384653"/>
                </a:solidFill>
                <a:latin typeface="IBM Plex Sans" panose="020B0503050203000203" pitchFamily="34" charset="0"/>
                <a:ea typeface="Montserrat" pitchFamily="34" charset="-122"/>
                <a:cs typeface="Montserrat" pitchFamily="34" charset="-120"/>
              </a:rPr>
              <a:t>Tests the new website and gathers feedback.</a:t>
            </a:r>
            <a:endParaRPr lang="en-US" sz="1417" dirty="0">
              <a:latin typeface="IBM Plex Sans" panose="020B050305020300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803648" y="479180"/>
            <a:ext cx="5041392" cy="1593459"/>
          </a:xfrm>
          <a:prstGeom prst="rect">
            <a:avLst/>
          </a:prstGeom>
          <a:noFill/>
          <a:ln/>
        </p:spPr>
        <p:txBody>
          <a:bodyPr wrap="square" lIns="0" tIns="0" rIns="0" bIns="0" rtlCol="0" anchor="t"/>
          <a:lstStyle/>
          <a:p>
            <a:pPr>
              <a:lnSpc>
                <a:spcPts val="4083"/>
              </a:lnSpc>
            </a:pPr>
            <a:r>
              <a:rPr lang="en-US" sz="3250" b="1" u="sng" dirty="0">
                <a:solidFill>
                  <a:srgbClr val="0070C0"/>
                </a:solidFill>
                <a:latin typeface="Arial Rounded MT Bold" panose="020F0704030504030204" pitchFamily="34" charset="0"/>
                <a:ea typeface="Barlow Bold" pitchFamily="34" charset="-122"/>
                <a:cs typeface="Barlow Bold" pitchFamily="34" charset="-120"/>
              </a:rPr>
              <a:t>Introduction to IT and Business Systems</a:t>
            </a:r>
            <a:endParaRPr lang="en-US" sz="3250" u="sng" dirty="0">
              <a:solidFill>
                <a:srgbClr val="0070C0"/>
              </a:solidFill>
              <a:latin typeface="Arial Rounded MT Bold" panose="020F0704030504030204" pitchFamily="34" charset="0"/>
            </a:endParaRPr>
          </a:p>
        </p:txBody>
      </p:sp>
      <p:sp>
        <p:nvSpPr>
          <p:cNvPr id="4" name="Text 1"/>
          <p:cNvSpPr/>
          <p:nvPr/>
        </p:nvSpPr>
        <p:spPr>
          <a:xfrm>
            <a:off x="4946852" y="1951316"/>
            <a:ext cx="5041392" cy="3565564"/>
          </a:xfrm>
          <a:prstGeom prst="rect">
            <a:avLst/>
          </a:prstGeom>
          <a:noFill/>
          <a:ln/>
        </p:spPr>
        <p:txBody>
          <a:bodyPr wrap="square" lIns="0" tIns="0" rIns="0" bIns="0" rtlCol="0" anchor="t"/>
          <a:lstStyle/>
          <a:p>
            <a:r>
              <a:rPr lang="en-US" sz="1600" dirty="0">
                <a:solidFill>
                  <a:srgbClr val="384653"/>
                </a:solidFill>
                <a:latin typeface="IBM Plex Sans" panose="020B0503050203000203" pitchFamily="34" charset="0"/>
                <a:ea typeface="Montserrat" pitchFamily="34" charset="-122"/>
                <a:cs typeface="Montserrat" pitchFamily="34" charset="-120"/>
              </a:rPr>
              <a:t>A concise, student-friendly guide to the fundamentals of Information Technology (IT), common business systems, and how technology shapes business strategy. This deck explains core concepts with clear definitions, beginner-level examples, and visuals that help connect ideas.</a:t>
            </a:r>
            <a:endParaRPr lang="en-US" sz="1600" dirty="0">
              <a:latin typeface="IBM Plex Sans" panose="020B0503050203000203" pitchFamily="34" charset="0"/>
            </a:endParaRPr>
          </a:p>
        </p:txBody>
      </p:sp>
      <p:pic>
        <p:nvPicPr>
          <p:cNvPr id="2" name="Picture 1">
            <a:extLst>
              <a:ext uri="{FF2B5EF4-FFF2-40B4-BE49-F238E27FC236}">
                <a16:creationId xmlns:a16="http://schemas.microsoft.com/office/drawing/2014/main" id="{787061EB-4368-BD78-1824-9CEEB358EBA9}"/>
              </a:ext>
            </a:extLst>
          </p:cNvPr>
          <p:cNvPicPr>
            <a:picLocks noChangeAspect="1"/>
          </p:cNvPicPr>
          <p:nvPr/>
        </p:nvPicPr>
        <p:blipFill>
          <a:blip r:embed="rId3"/>
          <a:stretch>
            <a:fillRect/>
          </a:stretch>
        </p:blipFill>
        <p:spPr>
          <a:xfrm>
            <a:off x="0" y="0"/>
            <a:ext cx="4803648"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5" y="1474788"/>
            <a:ext cx="6347321" cy="593923"/>
          </a:xfrm>
          <a:prstGeom prst="rect">
            <a:avLst/>
          </a:prstGeom>
          <a:noFill/>
          <a:ln/>
        </p:spPr>
        <p:txBody>
          <a:bodyPr wrap="none" lIns="0" tIns="0" rIns="0" bIns="0" rtlCol="0" anchor="t"/>
          <a:lstStyle/>
          <a:p>
            <a:pPr>
              <a:lnSpc>
                <a:spcPts val="4666"/>
              </a:lnSpc>
            </a:pPr>
            <a:r>
              <a:rPr lang="en-US" sz="3708" b="1" dirty="0">
                <a:solidFill>
                  <a:srgbClr val="2E3C4E"/>
                </a:solidFill>
                <a:latin typeface="IBM Plex Sans" panose="020B0503050203000203" pitchFamily="34" charset="0"/>
                <a:ea typeface="Barlow Bold" pitchFamily="34" charset="-122"/>
                <a:cs typeface="Barlow Bold" pitchFamily="34" charset="-120"/>
              </a:rPr>
              <a:t>Benefits of a Business Analyst</a:t>
            </a:r>
            <a:endParaRPr lang="en-US" sz="3708" dirty="0">
              <a:latin typeface="IBM Plex Sans" panose="020B0503050203000203" pitchFamily="34" charset="0"/>
            </a:endParaRPr>
          </a:p>
        </p:txBody>
      </p:sp>
      <p:sp>
        <p:nvSpPr>
          <p:cNvPr id="3" name="Shape 1"/>
          <p:cNvSpPr/>
          <p:nvPr/>
        </p:nvSpPr>
        <p:spPr>
          <a:xfrm>
            <a:off x="631925" y="2429769"/>
            <a:ext cx="2596654" cy="2953444"/>
          </a:xfrm>
          <a:prstGeom prst="roundRect">
            <a:avLst>
              <a:gd name="adj" fmla="val 10430"/>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3"/>
          <a:stretch>
            <a:fillRect/>
          </a:stretch>
        </p:blipFill>
        <p:spPr>
          <a:xfrm>
            <a:off x="818753" y="2616597"/>
            <a:ext cx="541635" cy="541635"/>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681" y="2765524"/>
            <a:ext cx="243682" cy="243682"/>
          </a:xfrm>
          <a:prstGeom prst="rect">
            <a:avLst/>
          </a:prstGeom>
        </p:spPr>
      </p:pic>
      <p:sp>
        <p:nvSpPr>
          <p:cNvPr id="6" name="Text 2"/>
          <p:cNvSpPr/>
          <p:nvPr/>
        </p:nvSpPr>
        <p:spPr>
          <a:xfrm>
            <a:off x="818754" y="3338711"/>
            <a:ext cx="2222996"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Clarifies Vision</a:t>
            </a:r>
            <a:endParaRPr lang="en-US" sz="1833" dirty="0">
              <a:latin typeface="IBM Plex Sans" panose="020B0503050203000203" pitchFamily="34" charset="0"/>
            </a:endParaRPr>
          </a:p>
        </p:txBody>
      </p:sp>
      <p:sp>
        <p:nvSpPr>
          <p:cNvPr id="7" name="Text 3"/>
          <p:cNvSpPr/>
          <p:nvPr/>
        </p:nvSpPr>
        <p:spPr>
          <a:xfrm>
            <a:off x="818754" y="3743821"/>
            <a:ext cx="2222996" cy="115570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Ensures a clear understanding of project goals and objectives.</a:t>
            </a:r>
            <a:endParaRPr lang="en-US" sz="1417" dirty="0">
              <a:latin typeface="IBM Plex Sans" panose="020B0503050203000203" pitchFamily="34" charset="0"/>
            </a:endParaRPr>
          </a:p>
        </p:txBody>
      </p:sp>
      <p:sp>
        <p:nvSpPr>
          <p:cNvPr id="8" name="Shape 4"/>
          <p:cNvSpPr/>
          <p:nvPr/>
        </p:nvSpPr>
        <p:spPr>
          <a:xfrm>
            <a:off x="3409057" y="2429769"/>
            <a:ext cx="2596654" cy="2953444"/>
          </a:xfrm>
          <a:prstGeom prst="roundRect">
            <a:avLst>
              <a:gd name="adj" fmla="val 10430"/>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6"/>
          <a:stretch>
            <a:fillRect/>
          </a:stretch>
        </p:blipFill>
        <p:spPr>
          <a:xfrm>
            <a:off x="3595886" y="2616597"/>
            <a:ext cx="541635" cy="541635"/>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4813" y="2765524"/>
            <a:ext cx="243682" cy="243682"/>
          </a:xfrm>
          <a:prstGeom prst="rect">
            <a:avLst/>
          </a:prstGeom>
        </p:spPr>
      </p:pic>
      <p:sp>
        <p:nvSpPr>
          <p:cNvPr id="11" name="Text 5"/>
          <p:cNvSpPr/>
          <p:nvPr/>
        </p:nvSpPr>
        <p:spPr>
          <a:xfrm>
            <a:off x="3595886" y="3338711"/>
            <a:ext cx="2222996"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Improves Efficiency</a:t>
            </a:r>
            <a:endParaRPr lang="en-US" sz="1833" dirty="0">
              <a:latin typeface="IBM Plex Sans" panose="020B0503050203000203" pitchFamily="34" charset="0"/>
            </a:endParaRPr>
          </a:p>
        </p:txBody>
      </p:sp>
      <p:sp>
        <p:nvSpPr>
          <p:cNvPr id="12" name="Text 6"/>
          <p:cNvSpPr/>
          <p:nvPr/>
        </p:nvSpPr>
        <p:spPr>
          <a:xfrm>
            <a:off x="3595886" y="3743821"/>
            <a:ext cx="2222996" cy="115570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Optimizes processes and workflows, leading to better resource utilization.</a:t>
            </a:r>
            <a:endParaRPr lang="en-US" sz="1417" dirty="0">
              <a:latin typeface="IBM Plex Sans" panose="020B0503050203000203" pitchFamily="34" charset="0"/>
            </a:endParaRPr>
          </a:p>
        </p:txBody>
      </p:sp>
      <p:sp>
        <p:nvSpPr>
          <p:cNvPr id="13" name="Shape 7"/>
          <p:cNvSpPr/>
          <p:nvPr/>
        </p:nvSpPr>
        <p:spPr>
          <a:xfrm>
            <a:off x="6186191" y="2429769"/>
            <a:ext cx="2596654" cy="2953444"/>
          </a:xfrm>
          <a:prstGeom prst="roundRect">
            <a:avLst>
              <a:gd name="adj" fmla="val 10430"/>
            </a:avLst>
          </a:prstGeom>
          <a:solidFill>
            <a:srgbClr val="D4E9F7"/>
          </a:solidFill>
          <a:ln w="7620">
            <a:solidFill>
              <a:srgbClr val="BACFDD"/>
            </a:solidFill>
            <a:prstDash val="solid"/>
          </a:ln>
        </p:spPr>
      </p:sp>
      <p:pic>
        <p:nvPicPr>
          <p:cNvPr id="14" name="Image 4" descr="preencoded.png"/>
          <p:cNvPicPr>
            <a:picLocks noChangeAspect="1"/>
          </p:cNvPicPr>
          <p:nvPr/>
        </p:nvPicPr>
        <p:blipFill>
          <a:blip r:embed="rId9"/>
          <a:stretch>
            <a:fillRect/>
          </a:stretch>
        </p:blipFill>
        <p:spPr>
          <a:xfrm>
            <a:off x="6373019" y="2616597"/>
            <a:ext cx="541635" cy="54163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1946" y="2765524"/>
            <a:ext cx="243682" cy="243682"/>
          </a:xfrm>
          <a:prstGeom prst="rect">
            <a:avLst/>
          </a:prstGeom>
        </p:spPr>
      </p:pic>
      <p:sp>
        <p:nvSpPr>
          <p:cNvPr id="16" name="Text 8"/>
          <p:cNvSpPr/>
          <p:nvPr/>
        </p:nvSpPr>
        <p:spPr>
          <a:xfrm>
            <a:off x="6373020" y="3338711"/>
            <a:ext cx="2222996" cy="296863"/>
          </a:xfrm>
          <a:prstGeom prst="rect">
            <a:avLst/>
          </a:prstGeom>
          <a:noFill/>
          <a:ln/>
        </p:spPr>
        <p:txBody>
          <a:bodyPr wrap="non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Reduces Costs</a:t>
            </a:r>
            <a:endParaRPr lang="en-US" sz="1833" dirty="0">
              <a:latin typeface="IBM Plex Sans" panose="020B0503050203000203" pitchFamily="34" charset="0"/>
            </a:endParaRPr>
          </a:p>
        </p:txBody>
      </p:sp>
      <p:sp>
        <p:nvSpPr>
          <p:cNvPr id="17" name="Text 9"/>
          <p:cNvSpPr/>
          <p:nvPr/>
        </p:nvSpPr>
        <p:spPr>
          <a:xfrm>
            <a:off x="6373020" y="3743821"/>
            <a:ext cx="2222996" cy="866775"/>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Identifies potential issues early, preventing expensive rework.</a:t>
            </a:r>
            <a:endParaRPr lang="en-US" sz="1417" dirty="0">
              <a:latin typeface="IBM Plex Sans" panose="020B0503050203000203" pitchFamily="34" charset="0"/>
            </a:endParaRPr>
          </a:p>
        </p:txBody>
      </p:sp>
      <p:sp>
        <p:nvSpPr>
          <p:cNvPr id="18" name="Shape 10"/>
          <p:cNvSpPr/>
          <p:nvPr/>
        </p:nvSpPr>
        <p:spPr>
          <a:xfrm>
            <a:off x="8963323" y="2429769"/>
            <a:ext cx="2596753" cy="2953444"/>
          </a:xfrm>
          <a:prstGeom prst="roundRect">
            <a:avLst>
              <a:gd name="adj" fmla="val 10429"/>
            </a:avLst>
          </a:prstGeom>
          <a:solidFill>
            <a:srgbClr val="D4E9F7"/>
          </a:solidFill>
          <a:ln w="7620">
            <a:solidFill>
              <a:srgbClr val="BACFDD"/>
            </a:solidFill>
            <a:prstDash val="solid"/>
          </a:ln>
        </p:spPr>
      </p:sp>
      <p:pic>
        <p:nvPicPr>
          <p:cNvPr id="19" name="Image 6" descr="preencoded.png"/>
          <p:cNvPicPr>
            <a:picLocks noChangeAspect="1"/>
          </p:cNvPicPr>
          <p:nvPr/>
        </p:nvPicPr>
        <p:blipFill>
          <a:blip r:embed="rId12"/>
          <a:stretch>
            <a:fillRect/>
          </a:stretch>
        </p:blipFill>
        <p:spPr>
          <a:xfrm>
            <a:off x="9150152" y="2616597"/>
            <a:ext cx="541635" cy="541635"/>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99079" y="2765524"/>
            <a:ext cx="243682" cy="243682"/>
          </a:xfrm>
          <a:prstGeom prst="rect">
            <a:avLst/>
          </a:prstGeom>
        </p:spPr>
      </p:pic>
      <p:sp>
        <p:nvSpPr>
          <p:cNvPr id="21" name="Text 11"/>
          <p:cNvSpPr/>
          <p:nvPr/>
        </p:nvSpPr>
        <p:spPr>
          <a:xfrm>
            <a:off x="9150152" y="3338711"/>
            <a:ext cx="2223095" cy="593725"/>
          </a:xfrm>
          <a:prstGeom prst="rect">
            <a:avLst/>
          </a:prstGeom>
          <a:noFill/>
          <a:ln/>
        </p:spPr>
        <p:txBody>
          <a:bodyPr wrap="square" lIns="0" tIns="0" rIns="0" bIns="0" rtlCol="0" anchor="t"/>
          <a:lstStyle/>
          <a:p>
            <a:pPr>
              <a:lnSpc>
                <a:spcPts val="2333"/>
              </a:lnSpc>
            </a:pPr>
            <a:r>
              <a:rPr lang="en-US" sz="1833" b="1" dirty="0">
                <a:solidFill>
                  <a:srgbClr val="384653"/>
                </a:solidFill>
                <a:latin typeface="IBM Plex Sans" panose="020B0503050203000203" pitchFamily="34" charset="0"/>
                <a:ea typeface="Barlow Bold" pitchFamily="34" charset="-122"/>
                <a:cs typeface="Barlow Bold" pitchFamily="34" charset="-120"/>
              </a:rPr>
              <a:t>Enhances Collaboration</a:t>
            </a:r>
            <a:endParaRPr lang="en-US" sz="1833" dirty="0">
              <a:latin typeface="IBM Plex Sans" panose="020B0503050203000203" pitchFamily="34" charset="0"/>
            </a:endParaRPr>
          </a:p>
        </p:txBody>
      </p:sp>
      <p:sp>
        <p:nvSpPr>
          <p:cNvPr id="22" name="Text 12"/>
          <p:cNvSpPr/>
          <p:nvPr/>
        </p:nvSpPr>
        <p:spPr>
          <a:xfrm>
            <a:off x="9150152" y="4040683"/>
            <a:ext cx="2223095" cy="115570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Facilitates better communication between all project participants.</a:t>
            </a:r>
            <a:endParaRPr lang="en-US" sz="1417" dirty="0">
              <a:latin typeface="IBM Plex Sans" panose="020B050305020300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1924" y="1598315"/>
            <a:ext cx="6356152" cy="1187847"/>
          </a:xfrm>
          <a:prstGeom prst="rect">
            <a:avLst/>
          </a:prstGeom>
          <a:noFill/>
          <a:ln/>
        </p:spPr>
        <p:txBody>
          <a:bodyPr wrap="square" lIns="0" tIns="0" rIns="0" bIns="0" rtlCol="0" anchor="t"/>
          <a:lstStyle/>
          <a:p>
            <a:pPr>
              <a:lnSpc>
                <a:spcPts val="4666"/>
              </a:lnSpc>
            </a:pPr>
            <a:r>
              <a:rPr lang="en-US" sz="3708" b="1" dirty="0">
                <a:solidFill>
                  <a:srgbClr val="2E3C4E"/>
                </a:solidFill>
                <a:latin typeface="IBM Plex Sans" panose="020B0503050203000203" pitchFamily="34" charset="0"/>
                <a:ea typeface="Barlow Bold" pitchFamily="34" charset="-122"/>
                <a:cs typeface="Barlow Bold" pitchFamily="34" charset="-120"/>
              </a:rPr>
              <a:t>Your Path to Becoming a Business Analyst</a:t>
            </a:r>
            <a:endParaRPr lang="en-US" sz="3708" dirty="0">
              <a:latin typeface="IBM Plex Sans" panose="020B0503050203000203" pitchFamily="34" charset="0"/>
            </a:endParaRPr>
          </a:p>
        </p:txBody>
      </p:sp>
      <p:sp>
        <p:nvSpPr>
          <p:cNvPr id="4" name="Text 1"/>
          <p:cNvSpPr/>
          <p:nvPr/>
        </p:nvSpPr>
        <p:spPr>
          <a:xfrm>
            <a:off x="631924" y="3056930"/>
            <a:ext cx="6356152" cy="577850"/>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The Business Analyst role is dynamic and rewarding, offering a chance to drive meaningful change within organizations.</a:t>
            </a:r>
            <a:endParaRPr lang="en-US" sz="1417" dirty="0">
              <a:latin typeface="IBM Plex Sans" panose="020B0503050203000203" pitchFamily="34" charset="0"/>
            </a:endParaRPr>
          </a:p>
        </p:txBody>
      </p:sp>
      <p:sp>
        <p:nvSpPr>
          <p:cNvPr id="5" name="Text 2"/>
          <p:cNvSpPr/>
          <p:nvPr/>
        </p:nvSpPr>
        <p:spPr>
          <a:xfrm>
            <a:off x="631924" y="3837881"/>
            <a:ext cx="6356152" cy="866775"/>
          </a:xfrm>
          <a:prstGeom prst="rect">
            <a:avLst/>
          </a:prstGeom>
          <a:noFill/>
          <a:ln/>
        </p:spPr>
        <p:txBody>
          <a:bodyPr wrap="square" lIns="0" tIns="0" rIns="0" bIns="0" rtlCol="0" anchor="t"/>
          <a:lstStyle/>
          <a:p>
            <a:pPr>
              <a:lnSpc>
                <a:spcPts val="2250"/>
              </a:lnSpc>
            </a:pPr>
            <a:r>
              <a:rPr lang="en-US" sz="1417" dirty="0">
                <a:solidFill>
                  <a:srgbClr val="384653"/>
                </a:solidFill>
                <a:latin typeface="IBM Plex Sans" panose="020B0503050203000203" pitchFamily="34" charset="0"/>
                <a:ea typeface="Montserrat" pitchFamily="34" charset="-122"/>
                <a:cs typeface="Montserrat" pitchFamily="34" charset="-120"/>
              </a:rPr>
              <a:t>Start building your skills, understanding methodologies, and practicing stakeholder engagement. Your analytical mind can shape the future of business!</a:t>
            </a:r>
            <a:endParaRPr lang="en-US" sz="1417" dirty="0">
              <a:latin typeface="IBM Plex Sans" panose="020B0503050203000203" pitchFamily="34" charset="0"/>
            </a:endParaRPr>
          </a:p>
        </p:txBody>
      </p:sp>
      <p:sp>
        <p:nvSpPr>
          <p:cNvPr id="8" name="Text 4"/>
          <p:cNvSpPr/>
          <p:nvPr/>
        </p:nvSpPr>
        <p:spPr>
          <a:xfrm>
            <a:off x="956668" y="4968181"/>
            <a:ext cx="1004689" cy="231081"/>
          </a:xfrm>
          <a:prstGeom prst="rect">
            <a:avLst/>
          </a:prstGeom>
          <a:noFill/>
          <a:ln/>
        </p:spPr>
        <p:txBody>
          <a:bodyPr wrap="none" lIns="0" tIns="0" rIns="0" bIns="0" rtlCol="0" anchor="t"/>
          <a:lstStyle/>
          <a:p>
            <a:pPr>
              <a:lnSpc>
                <a:spcPts val="1792"/>
              </a:lnSpc>
            </a:pPr>
            <a:endParaRPr lang="en-US" sz="1125" dirty="0">
              <a:latin typeface="IBM Plex Sans" panose="020B0503050203000203" pitchFamily="34" charset="0"/>
            </a:endParaRPr>
          </a:p>
        </p:txBody>
      </p:sp>
      <p:sp>
        <p:nvSpPr>
          <p:cNvPr id="11" name="Text 6"/>
          <p:cNvSpPr/>
          <p:nvPr/>
        </p:nvSpPr>
        <p:spPr>
          <a:xfrm>
            <a:off x="2490887" y="4968181"/>
            <a:ext cx="1426369" cy="231081"/>
          </a:xfrm>
          <a:prstGeom prst="rect">
            <a:avLst/>
          </a:prstGeom>
          <a:noFill/>
          <a:ln/>
        </p:spPr>
        <p:txBody>
          <a:bodyPr wrap="none" lIns="0" tIns="0" rIns="0" bIns="0" rtlCol="0" anchor="t"/>
          <a:lstStyle/>
          <a:p>
            <a:pPr>
              <a:lnSpc>
                <a:spcPts val="1792"/>
              </a:lnSpc>
            </a:pPr>
            <a:endParaRPr lang="en-US" sz="1125" dirty="0">
              <a:latin typeface="IBM Plex Sans" panose="020B050305020300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631924" y="2487613"/>
            <a:ext cx="6356152" cy="1039218"/>
          </a:xfrm>
          <a:prstGeom prst="rect">
            <a:avLst/>
          </a:prstGeom>
          <a:noFill/>
          <a:ln/>
        </p:spPr>
        <p:txBody>
          <a:bodyPr wrap="square" lIns="0" tIns="0" rIns="0" bIns="0" rtlCol="0" anchor="t"/>
          <a:lstStyle/>
          <a:p>
            <a:pPr>
              <a:lnSpc>
                <a:spcPts val="4083"/>
              </a:lnSpc>
            </a:pPr>
            <a:r>
              <a:rPr lang="en-US" sz="3250" b="1" u="sng" dirty="0">
                <a:solidFill>
                  <a:srgbClr val="0070C0"/>
                </a:solidFill>
                <a:latin typeface="Arial Rounded MT Bold" panose="020F0704030504030204" pitchFamily="34" charset="0"/>
                <a:ea typeface="Barlow Bold" pitchFamily="34" charset="-122"/>
                <a:cs typeface="Barlow Bold" pitchFamily="34" charset="-120"/>
              </a:rPr>
              <a:t>Data vs. Information: Understanding the Difference</a:t>
            </a:r>
            <a:endParaRPr lang="en-US" sz="3250" u="sng" dirty="0">
              <a:solidFill>
                <a:srgbClr val="0070C0"/>
              </a:solidFill>
              <a:latin typeface="Arial Rounded MT Bold" panose="020F0704030504030204" pitchFamily="34" charset="0"/>
            </a:endParaRPr>
          </a:p>
        </p:txBody>
      </p:sp>
      <p:sp>
        <p:nvSpPr>
          <p:cNvPr id="4" name="Text 1"/>
          <p:cNvSpPr/>
          <p:nvPr/>
        </p:nvSpPr>
        <p:spPr>
          <a:xfrm>
            <a:off x="631924" y="3763764"/>
            <a:ext cx="6356152" cy="606623"/>
          </a:xfrm>
          <a:prstGeom prst="rect">
            <a:avLst/>
          </a:prstGeom>
          <a:noFill/>
          <a:ln/>
        </p:spPr>
        <p:txBody>
          <a:bodyPr wrap="square" lIns="0" tIns="0" rIns="0" bIns="0" rtlCol="0" anchor="t"/>
          <a:lstStyle/>
          <a:p>
            <a:pPr>
              <a:lnSpc>
                <a:spcPts val="1583"/>
              </a:lnSpc>
            </a:pPr>
            <a:r>
              <a:rPr lang="en-US" sz="1400" dirty="0">
                <a:solidFill>
                  <a:srgbClr val="384653"/>
                </a:solidFill>
                <a:latin typeface="IBM Plex Sans" panose="020B0503050203000203" pitchFamily="34" charset="0"/>
                <a:ea typeface="Montserrat" pitchFamily="34" charset="-122"/>
                <a:cs typeface="Montserrat" pitchFamily="34" charset="-120"/>
              </a:rPr>
              <a:t>This short course explains how raw data becomes meaningful information and, ultimately, actionable knowledge. We'll use simple definitions, business &amp; IT examples, clear flow visuals, and exam‑friendly summaries. </a:t>
            </a:r>
            <a:endParaRPr lang="en-US" sz="1400" dirty="0">
              <a:latin typeface="IBM Plex Sans" panose="020B0503050203000203"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643335"/>
            <a:ext cx="4157365" cy="519608"/>
          </a:xfrm>
          <a:prstGeom prst="rect">
            <a:avLst/>
          </a:prstGeom>
          <a:noFill/>
          <a:ln/>
        </p:spPr>
        <p:txBody>
          <a:bodyPr wrap="none" lIns="0" tIns="0" rIns="0" bIns="0" rtlCol="0" anchor="t"/>
          <a:lstStyle/>
          <a:p>
            <a:pPr>
              <a:lnSpc>
                <a:spcPts val="4083"/>
              </a:lnSpc>
            </a:pPr>
            <a:r>
              <a:rPr lang="en-US" sz="3250" b="1" dirty="0">
                <a:solidFill>
                  <a:srgbClr val="2E3C4E"/>
                </a:solidFill>
                <a:latin typeface="IBM Plex Sans" panose="020B0503050203000203" pitchFamily="34" charset="0"/>
                <a:ea typeface="Barlow Bold" pitchFamily="34" charset="-122"/>
                <a:cs typeface="Barlow Bold" pitchFamily="34" charset="-120"/>
              </a:rPr>
              <a:t>What Is Data?</a:t>
            </a:r>
            <a:endParaRPr lang="en-US" sz="3250" dirty="0">
              <a:latin typeface="IBM Plex Sans" panose="020B0503050203000203" pitchFamily="34" charset="0"/>
            </a:endParaRPr>
          </a:p>
        </p:txBody>
      </p:sp>
      <p:pic>
        <p:nvPicPr>
          <p:cNvPr id="3" name="Image 0" descr="preencoded.png"/>
          <p:cNvPicPr>
            <a:picLocks noChangeAspect="1"/>
          </p:cNvPicPr>
          <p:nvPr/>
        </p:nvPicPr>
        <p:blipFill>
          <a:blip r:embed="rId3"/>
          <a:stretch>
            <a:fillRect/>
          </a:stretch>
        </p:blipFill>
        <p:spPr>
          <a:xfrm>
            <a:off x="622251" y="1430536"/>
            <a:ext cx="1018183" cy="1272679"/>
          </a:xfrm>
          <a:prstGeom prst="rect">
            <a:avLst/>
          </a:prstGeom>
        </p:spPr>
      </p:pic>
      <p:sp>
        <p:nvSpPr>
          <p:cNvPr id="4" name="Text 1"/>
          <p:cNvSpPr/>
          <p:nvPr/>
        </p:nvSpPr>
        <p:spPr>
          <a:xfrm>
            <a:off x="1847553" y="1517502"/>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Definition</a:t>
            </a:r>
            <a:endParaRPr lang="en-US" sz="1625" dirty="0">
              <a:latin typeface="IBM Plex Sans" panose="020B0503050203000203" pitchFamily="34" charset="0"/>
            </a:endParaRPr>
          </a:p>
        </p:txBody>
      </p:sp>
      <p:sp>
        <p:nvSpPr>
          <p:cNvPr id="5" name="Text 2"/>
          <p:cNvSpPr/>
          <p:nvPr/>
        </p:nvSpPr>
        <p:spPr>
          <a:xfrm>
            <a:off x="1847553" y="1875980"/>
            <a:ext cx="2295426" cy="176897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Data = raw, unprocessed facts and figures. They are discrete observations (numbers, words, timestamps, images, readings) captured without added meaning.</a:t>
            </a:r>
            <a:endParaRPr lang="en-US" sz="1208" dirty="0">
              <a:latin typeface="IBM Plex Sans" panose="020B0503050203000203" pitchFamily="34" charset="0"/>
            </a:endParaRPr>
          </a:p>
        </p:txBody>
      </p:sp>
      <p:pic>
        <p:nvPicPr>
          <p:cNvPr id="6" name="Image 1" descr="preencoded.png"/>
          <p:cNvPicPr>
            <a:picLocks noChangeAspect="1"/>
          </p:cNvPicPr>
          <p:nvPr/>
        </p:nvPicPr>
        <p:blipFill>
          <a:blip r:embed="rId4"/>
          <a:stretch>
            <a:fillRect/>
          </a:stretch>
        </p:blipFill>
        <p:spPr>
          <a:xfrm>
            <a:off x="4280197" y="1430536"/>
            <a:ext cx="1018183" cy="1272679"/>
          </a:xfrm>
          <a:prstGeom prst="rect">
            <a:avLst/>
          </a:prstGeom>
        </p:spPr>
      </p:pic>
      <p:sp>
        <p:nvSpPr>
          <p:cNvPr id="7" name="Text 3"/>
          <p:cNvSpPr/>
          <p:nvPr/>
        </p:nvSpPr>
        <p:spPr>
          <a:xfrm>
            <a:off x="5526632" y="1517501"/>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Forms</a:t>
            </a:r>
            <a:endParaRPr lang="en-US" sz="1625" dirty="0">
              <a:latin typeface="IBM Plex Sans" panose="020B0503050203000203" pitchFamily="34" charset="0"/>
            </a:endParaRPr>
          </a:p>
        </p:txBody>
      </p:sp>
      <p:sp>
        <p:nvSpPr>
          <p:cNvPr id="8" name="Text 4"/>
          <p:cNvSpPr/>
          <p:nvPr/>
        </p:nvSpPr>
        <p:spPr>
          <a:xfrm>
            <a:off x="5525988" y="1815206"/>
            <a:ext cx="2295426" cy="151626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Examples: numeric values, text entries, timestamps, images, log lines, sensor outputs. Each is a standalone data point until contextualized.</a:t>
            </a:r>
            <a:endParaRPr lang="en-US" sz="1208" dirty="0">
              <a:latin typeface="IBM Plex Sans" panose="020B0503050203000203" pitchFamily="34" charset="0"/>
            </a:endParaRPr>
          </a:p>
        </p:txBody>
      </p:sp>
      <p:pic>
        <p:nvPicPr>
          <p:cNvPr id="9" name="Image 2" descr="preencoded.png"/>
          <p:cNvPicPr>
            <a:picLocks noChangeAspect="1"/>
          </p:cNvPicPr>
          <p:nvPr/>
        </p:nvPicPr>
        <p:blipFill>
          <a:blip r:embed="rId5"/>
          <a:stretch>
            <a:fillRect/>
          </a:stretch>
        </p:blipFill>
        <p:spPr>
          <a:xfrm>
            <a:off x="686118" y="4244855"/>
            <a:ext cx="1018183" cy="1272679"/>
          </a:xfrm>
          <a:prstGeom prst="rect">
            <a:avLst/>
          </a:prstGeom>
        </p:spPr>
      </p:pic>
      <p:sp>
        <p:nvSpPr>
          <p:cNvPr id="10" name="Text 5"/>
          <p:cNvSpPr/>
          <p:nvPr/>
        </p:nvSpPr>
        <p:spPr>
          <a:xfrm>
            <a:off x="2064346" y="4244855"/>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Student Tip</a:t>
            </a:r>
            <a:endParaRPr lang="en-US" sz="1625" dirty="0">
              <a:latin typeface="IBM Plex Sans" panose="020B0503050203000203" pitchFamily="34" charset="0"/>
            </a:endParaRPr>
          </a:p>
        </p:txBody>
      </p:sp>
      <p:sp>
        <p:nvSpPr>
          <p:cNvPr id="11" name="Text 6"/>
          <p:cNvSpPr/>
          <p:nvPr/>
        </p:nvSpPr>
        <p:spPr>
          <a:xfrm>
            <a:off x="2142391" y="4618285"/>
            <a:ext cx="2896969" cy="126355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Memorize: Data = inputs. Alone they are meaningless—e.g., "42", "Yes", or "Red" require context to become useful.</a:t>
            </a:r>
            <a:endParaRPr lang="en-US" sz="1208" dirty="0">
              <a:latin typeface="IBM Plex Sans" panose="020B0503050203000203" pitchFamily="34" charset="0"/>
            </a:endParaRPr>
          </a:p>
        </p:txBody>
      </p:sp>
      <p:sp>
        <p:nvSpPr>
          <p:cNvPr id="12" name="Text 7"/>
          <p:cNvSpPr/>
          <p:nvPr/>
        </p:nvSpPr>
        <p:spPr>
          <a:xfrm>
            <a:off x="631924" y="4744641"/>
            <a:ext cx="10928152" cy="505420"/>
          </a:xfrm>
          <a:prstGeom prst="rect">
            <a:avLst/>
          </a:prstGeom>
          <a:noFill/>
          <a:ln/>
        </p:spPr>
        <p:txBody>
          <a:bodyPr wrap="square" lIns="0" tIns="0" rIns="0" bIns="0" rtlCol="0" anchor="t"/>
          <a:lstStyle/>
          <a:p>
            <a:pPr>
              <a:lnSpc>
                <a:spcPts val="1958"/>
              </a:lnSpc>
            </a:pPr>
            <a:endParaRPr lang="en-US" sz="1208" dirty="0">
              <a:latin typeface="IBM Plex Sans" panose="020B050305020300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04461" y="621665"/>
            <a:ext cx="3776266" cy="471983"/>
          </a:xfrm>
          <a:prstGeom prst="rect">
            <a:avLst/>
          </a:prstGeom>
          <a:noFill/>
          <a:ln/>
        </p:spPr>
        <p:txBody>
          <a:bodyPr wrap="none" lIns="0" tIns="0" rIns="0" bIns="0" rtlCol="0" anchor="t"/>
          <a:lstStyle/>
          <a:p>
            <a:pPr>
              <a:lnSpc>
                <a:spcPts val="3708"/>
              </a:lnSpc>
            </a:pPr>
            <a:r>
              <a:rPr lang="en-US" sz="2958" b="1" dirty="0">
                <a:solidFill>
                  <a:srgbClr val="2E3C4E"/>
                </a:solidFill>
                <a:latin typeface="IBM Plex Sans" panose="020B0503050203000203" pitchFamily="34" charset="0"/>
                <a:ea typeface="Barlow Bold" pitchFamily="34" charset="-122"/>
                <a:cs typeface="Barlow Bold" pitchFamily="34" charset="-120"/>
              </a:rPr>
              <a:t>What Is Information?</a:t>
            </a:r>
            <a:endParaRPr lang="en-US" sz="2958" dirty="0">
              <a:latin typeface="IBM Plex Sans" panose="020B0503050203000203" pitchFamily="34" charset="0"/>
            </a:endParaRPr>
          </a:p>
        </p:txBody>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80" y="1339910"/>
            <a:ext cx="358676" cy="358676"/>
          </a:xfrm>
          <a:prstGeom prst="rect">
            <a:avLst/>
          </a:prstGeom>
        </p:spPr>
      </p:pic>
      <p:sp>
        <p:nvSpPr>
          <p:cNvPr id="5" name="Text 1"/>
          <p:cNvSpPr/>
          <p:nvPr/>
        </p:nvSpPr>
        <p:spPr>
          <a:xfrm>
            <a:off x="825918" y="1826876"/>
            <a:ext cx="1888133" cy="235943"/>
          </a:xfrm>
          <a:prstGeom prst="rect">
            <a:avLst/>
          </a:prstGeom>
          <a:noFill/>
          <a:ln/>
        </p:spPr>
        <p:txBody>
          <a:bodyPr wrap="none" lIns="0" tIns="0" rIns="0" bIns="0" rtlCol="0" anchor="t"/>
          <a:lstStyle/>
          <a:p>
            <a:pPr>
              <a:lnSpc>
                <a:spcPts val="1833"/>
              </a:lnSpc>
            </a:pPr>
            <a:r>
              <a:rPr lang="en-US" sz="1458" b="1" dirty="0">
                <a:solidFill>
                  <a:srgbClr val="384653"/>
                </a:solidFill>
                <a:latin typeface="IBM Plex Sans" panose="020B0503050203000203" pitchFamily="34" charset="0"/>
                <a:ea typeface="Barlow Bold" pitchFamily="34" charset="-122"/>
                <a:cs typeface="Barlow Bold" pitchFamily="34" charset="-120"/>
              </a:rPr>
              <a:t>Definition</a:t>
            </a:r>
            <a:endParaRPr lang="en-US" sz="1458" dirty="0">
              <a:latin typeface="IBM Plex Sans" panose="020B0503050203000203" pitchFamily="34" charset="0"/>
            </a:endParaRPr>
          </a:p>
        </p:txBody>
      </p:sp>
      <p:sp>
        <p:nvSpPr>
          <p:cNvPr id="6" name="Text 2"/>
          <p:cNvSpPr/>
          <p:nvPr/>
        </p:nvSpPr>
        <p:spPr>
          <a:xfrm>
            <a:off x="1005256" y="2134987"/>
            <a:ext cx="6472039" cy="437952"/>
          </a:xfrm>
          <a:prstGeom prst="rect">
            <a:avLst/>
          </a:prstGeom>
          <a:noFill/>
          <a:ln/>
        </p:spPr>
        <p:txBody>
          <a:bodyPr wrap="square" lIns="0" tIns="0" rIns="0" bIns="0" rtlCol="0" anchor="t"/>
          <a:lstStyle/>
          <a:p>
            <a:pPr>
              <a:lnSpc>
                <a:spcPts val="1708"/>
              </a:lnSpc>
            </a:pPr>
            <a:r>
              <a:rPr lang="en-US" sz="1400" dirty="0">
                <a:solidFill>
                  <a:srgbClr val="384653"/>
                </a:solidFill>
                <a:latin typeface="IBM Plex Sans" panose="020B0503050203000203" pitchFamily="34" charset="0"/>
                <a:ea typeface="Montserrat" pitchFamily="34" charset="-122"/>
                <a:cs typeface="Montserrat" pitchFamily="34" charset="-120"/>
              </a:rPr>
              <a:t>Information = data that has been processed, structured, or presented with context so it becomes meaningful and answers specific questions.</a:t>
            </a:r>
            <a:endParaRPr lang="en-US" sz="1400" dirty="0">
              <a:latin typeface="IBM Plex Sans" panose="020B0503050203000203" pitchFamily="34" charset="0"/>
            </a:endParaRPr>
          </a:p>
        </p:txBody>
      </p:sp>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580" y="2655254"/>
            <a:ext cx="358676" cy="358676"/>
          </a:xfrm>
          <a:prstGeom prst="rect">
            <a:avLst/>
          </a:prstGeom>
        </p:spPr>
      </p:pic>
      <p:sp>
        <p:nvSpPr>
          <p:cNvPr id="8" name="Text 3"/>
          <p:cNvSpPr/>
          <p:nvPr/>
        </p:nvSpPr>
        <p:spPr>
          <a:xfrm>
            <a:off x="825918" y="3193057"/>
            <a:ext cx="2623939" cy="235943"/>
          </a:xfrm>
          <a:prstGeom prst="rect">
            <a:avLst/>
          </a:prstGeom>
          <a:noFill/>
          <a:ln/>
        </p:spPr>
        <p:txBody>
          <a:bodyPr wrap="none" lIns="0" tIns="0" rIns="0" bIns="0" rtlCol="0" anchor="t"/>
          <a:lstStyle/>
          <a:p>
            <a:pPr>
              <a:lnSpc>
                <a:spcPts val="1833"/>
              </a:lnSpc>
            </a:pPr>
            <a:r>
              <a:rPr lang="en-US" sz="1458" b="1" dirty="0">
                <a:solidFill>
                  <a:srgbClr val="384653"/>
                </a:solidFill>
                <a:latin typeface="IBM Plex Sans" panose="020B0503050203000203" pitchFamily="34" charset="0"/>
                <a:ea typeface="Barlow Bold" pitchFamily="34" charset="-122"/>
                <a:cs typeface="Barlow Bold" pitchFamily="34" charset="-120"/>
              </a:rPr>
              <a:t>How Data Becomes Information</a:t>
            </a:r>
            <a:endParaRPr lang="en-US" sz="1458" dirty="0">
              <a:latin typeface="IBM Plex Sans" panose="020B0503050203000203" pitchFamily="34" charset="0"/>
            </a:endParaRPr>
          </a:p>
        </p:txBody>
      </p:sp>
      <p:sp>
        <p:nvSpPr>
          <p:cNvPr id="9" name="Text 4"/>
          <p:cNvSpPr/>
          <p:nvPr/>
        </p:nvSpPr>
        <p:spPr>
          <a:xfrm>
            <a:off x="1005255" y="3591917"/>
            <a:ext cx="6472039" cy="437952"/>
          </a:xfrm>
          <a:prstGeom prst="rect">
            <a:avLst/>
          </a:prstGeom>
          <a:noFill/>
          <a:ln/>
        </p:spPr>
        <p:txBody>
          <a:bodyPr wrap="square" lIns="0" tIns="0" rIns="0" bIns="0" rtlCol="0" anchor="t"/>
          <a:lstStyle/>
          <a:p>
            <a:pPr>
              <a:lnSpc>
                <a:spcPts val="1708"/>
              </a:lnSpc>
            </a:pPr>
            <a:r>
              <a:rPr lang="en-US" sz="1400" dirty="0">
                <a:solidFill>
                  <a:srgbClr val="384653"/>
                </a:solidFill>
                <a:latin typeface="IBM Plex Sans" panose="020B0503050203000203" pitchFamily="34" charset="0"/>
                <a:ea typeface="Montserrat" pitchFamily="34" charset="-122"/>
                <a:cs typeface="Montserrat" pitchFamily="34" charset="-120"/>
              </a:rPr>
              <a:t>Methods: sorting, aggregating, summarizing, labeling, visualizing, and applying business rules. These operations add context and reveal patterns.</a:t>
            </a:r>
            <a:endParaRPr lang="en-US" sz="1400" dirty="0">
              <a:latin typeface="IBM Plex Sans" panose="020B0503050203000203" pitchFamily="34" charset="0"/>
            </a:endParaRPr>
          </a:p>
        </p:txBody>
      </p:sp>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580" y="4073554"/>
            <a:ext cx="358676" cy="358676"/>
          </a:xfrm>
          <a:prstGeom prst="rect">
            <a:avLst/>
          </a:prstGeom>
        </p:spPr>
      </p:pic>
      <p:sp>
        <p:nvSpPr>
          <p:cNvPr id="11" name="Text 5"/>
          <p:cNvSpPr/>
          <p:nvPr/>
        </p:nvSpPr>
        <p:spPr>
          <a:xfrm>
            <a:off x="825918" y="4555082"/>
            <a:ext cx="1888133" cy="235943"/>
          </a:xfrm>
          <a:prstGeom prst="rect">
            <a:avLst/>
          </a:prstGeom>
          <a:noFill/>
          <a:ln/>
        </p:spPr>
        <p:txBody>
          <a:bodyPr wrap="none" lIns="0" tIns="0" rIns="0" bIns="0" rtlCol="0" anchor="t"/>
          <a:lstStyle/>
          <a:p>
            <a:pPr>
              <a:lnSpc>
                <a:spcPts val="1833"/>
              </a:lnSpc>
            </a:pPr>
            <a:r>
              <a:rPr lang="en-US" sz="1458" b="1" dirty="0">
                <a:solidFill>
                  <a:srgbClr val="384653"/>
                </a:solidFill>
                <a:latin typeface="IBM Plex Sans" panose="020B0503050203000203" pitchFamily="34" charset="0"/>
                <a:ea typeface="Barlow Bold" pitchFamily="34" charset="-122"/>
                <a:cs typeface="Barlow Bold" pitchFamily="34" charset="-120"/>
              </a:rPr>
              <a:t>Example</a:t>
            </a:r>
            <a:endParaRPr lang="en-US" sz="1458" dirty="0">
              <a:latin typeface="IBM Plex Sans" panose="020B0503050203000203" pitchFamily="34" charset="0"/>
            </a:endParaRPr>
          </a:p>
        </p:txBody>
      </p:sp>
      <p:sp>
        <p:nvSpPr>
          <p:cNvPr id="12" name="Text 6"/>
          <p:cNvSpPr/>
          <p:nvPr/>
        </p:nvSpPr>
        <p:spPr>
          <a:xfrm>
            <a:off x="1005254" y="5097262"/>
            <a:ext cx="6472039" cy="437952"/>
          </a:xfrm>
          <a:prstGeom prst="rect">
            <a:avLst/>
          </a:prstGeom>
          <a:noFill/>
          <a:ln/>
        </p:spPr>
        <p:txBody>
          <a:bodyPr wrap="square" lIns="0" tIns="0" rIns="0" bIns="0" rtlCol="0" anchor="t"/>
          <a:lstStyle/>
          <a:p>
            <a:pPr>
              <a:lnSpc>
                <a:spcPts val="1708"/>
              </a:lnSpc>
            </a:pPr>
            <a:r>
              <a:rPr lang="en-US" sz="1400" dirty="0">
                <a:solidFill>
                  <a:srgbClr val="384653"/>
                </a:solidFill>
                <a:latin typeface="IBM Plex Sans" panose="020B0503050203000203" pitchFamily="34" charset="0"/>
                <a:ea typeface="Montserrat" pitchFamily="34" charset="-122"/>
                <a:cs typeface="Montserrat" pitchFamily="34" charset="-120"/>
              </a:rPr>
              <a:t>Raw temperature "42" + timestamp + location → "42°C at 2:00 PM in Server Room A" (information that can trigger action).</a:t>
            </a:r>
            <a:endParaRPr lang="en-US" sz="1400" dirty="0">
              <a:latin typeface="IBM Plex Sans" panose="020B0503050203000203" pitchFamily="34" charset="0"/>
            </a:endParaRPr>
          </a:p>
        </p:txBody>
      </p:sp>
      <p:sp>
        <p:nvSpPr>
          <p:cNvPr id="13" name="Text 7"/>
          <p:cNvSpPr/>
          <p:nvPr/>
        </p:nvSpPr>
        <p:spPr>
          <a:xfrm>
            <a:off x="1005254" y="5639442"/>
            <a:ext cx="6472039" cy="437952"/>
          </a:xfrm>
          <a:prstGeom prst="rect">
            <a:avLst/>
          </a:prstGeom>
          <a:noFill/>
          <a:ln/>
        </p:spPr>
        <p:txBody>
          <a:bodyPr wrap="square" lIns="0" tIns="0" rIns="0" bIns="0" rtlCol="0" anchor="t"/>
          <a:lstStyle/>
          <a:p>
            <a:pPr>
              <a:lnSpc>
                <a:spcPts val="1708"/>
              </a:lnSpc>
            </a:pPr>
            <a:r>
              <a:rPr lang="en-US" sz="1400" dirty="0">
                <a:solidFill>
                  <a:srgbClr val="384653"/>
                </a:solidFill>
                <a:latin typeface="IBM Plex Sans" panose="020B0503050203000203" pitchFamily="34" charset="0"/>
                <a:ea typeface="Montserrat" pitchFamily="34" charset="-122"/>
                <a:cs typeface="Montserrat" pitchFamily="34" charset="-120"/>
              </a:rPr>
              <a:t>Real-world IT example: Raw web logs (data) → summarized traffic report showing daily active users, peak hours, and referral sources (information used by marketing).</a:t>
            </a:r>
            <a:endParaRPr lang="en-US" sz="1400" dirty="0">
              <a:latin typeface="IBM Plex Sans" panose="020B050305020300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1437" y="372170"/>
            <a:ext cx="9330134" cy="445194"/>
          </a:xfrm>
          <a:prstGeom prst="rect">
            <a:avLst/>
          </a:prstGeom>
          <a:noFill/>
          <a:ln/>
        </p:spPr>
        <p:txBody>
          <a:bodyPr wrap="none" lIns="0" tIns="0" rIns="0" bIns="0" rtlCol="0" anchor="t"/>
          <a:lstStyle/>
          <a:p>
            <a:pPr>
              <a:lnSpc>
                <a:spcPts val="3500"/>
              </a:lnSpc>
            </a:pPr>
            <a:r>
              <a:rPr lang="en-US" sz="2792" b="1" dirty="0">
                <a:solidFill>
                  <a:srgbClr val="2E3C4E"/>
                </a:solidFill>
                <a:latin typeface="IBM Plex Sans" panose="020B0503050203000203" pitchFamily="34" charset="0"/>
                <a:ea typeface="Barlow Bold" pitchFamily="34" charset="-122"/>
                <a:cs typeface="Barlow Bold" pitchFamily="34" charset="-120"/>
              </a:rPr>
              <a:t>Transformation Process: Data → Information → Knowledge</a:t>
            </a:r>
            <a:endParaRPr lang="en-US" sz="2792" dirty="0">
              <a:latin typeface="IBM Plex Sans" panose="020B0503050203000203" pitchFamily="34" charset="0"/>
            </a:endParaRPr>
          </a:p>
        </p:txBody>
      </p:sp>
      <p:pic>
        <p:nvPicPr>
          <p:cNvPr id="3" name="Image 0" descr="preencoded.png"/>
          <p:cNvPicPr>
            <a:picLocks noChangeAspect="1"/>
          </p:cNvPicPr>
          <p:nvPr/>
        </p:nvPicPr>
        <p:blipFill>
          <a:blip r:embed="rId3"/>
          <a:stretch>
            <a:fillRect/>
          </a:stretch>
        </p:blipFill>
        <p:spPr>
          <a:xfrm>
            <a:off x="1107083" y="1049239"/>
            <a:ext cx="9977735" cy="3611959"/>
          </a:xfrm>
          <a:prstGeom prst="rect">
            <a:avLst/>
          </a:prstGeom>
        </p:spPr>
      </p:pic>
      <p:sp>
        <p:nvSpPr>
          <p:cNvPr id="4" name="Text 1"/>
          <p:cNvSpPr/>
          <p:nvPr/>
        </p:nvSpPr>
        <p:spPr>
          <a:xfrm>
            <a:off x="1839525" y="3771187"/>
            <a:ext cx="2630919" cy="328930"/>
          </a:xfrm>
          <a:prstGeom prst="rect">
            <a:avLst/>
          </a:prstGeom>
          <a:noFill/>
          <a:ln/>
        </p:spPr>
        <p:txBody>
          <a:bodyPr wrap="none" lIns="0" tIns="0" rIns="0" bIns="0" rtlCol="0" anchor="t"/>
          <a:lstStyle/>
          <a:p>
            <a:pPr>
              <a:lnSpc>
                <a:spcPts val="2583"/>
              </a:lnSpc>
            </a:pPr>
            <a:r>
              <a:rPr lang="en-US" sz="2042" b="1" dirty="0">
                <a:solidFill>
                  <a:srgbClr val="000000"/>
                </a:solidFill>
                <a:latin typeface="IBM Plex Sans" panose="020B0503050203000203" pitchFamily="34" charset="0"/>
                <a:ea typeface="Barlow Bold" pitchFamily="34" charset="-122"/>
                <a:cs typeface="Barlow Bold" pitchFamily="34" charset="-120"/>
              </a:rPr>
              <a:t>Knowledge</a:t>
            </a:r>
            <a:endParaRPr lang="en-US" sz="2042" dirty="0">
              <a:latin typeface="IBM Plex Sans" panose="020B0503050203000203" pitchFamily="34" charset="0"/>
            </a:endParaRPr>
          </a:p>
        </p:txBody>
      </p:sp>
      <p:sp>
        <p:nvSpPr>
          <p:cNvPr id="5" name="Text 2"/>
          <p:cNvSpPr/>
          <p:nvPr/>
        </p:nvSpPr>
        <p:spPr>
          <a:xfrm>
            <a:off x="1839525" y="2682507"/>
            <a:ext cx="2630919" cy="328930"/>
          </a:xfrm>
          <a:prstGeom prst="rect">
            <a:avLst/>
          </a:prstGeom>
          <a:noFill/>
          <a:ln/>
        </p:spPr>
        <p:txBody>
          <a:bodyPr wrap="none" lIns="0" tIns="0" rIns="0" bIns="0" rtlCol="0" anchor="t"/>
          <a:lstStyle/>
          <a:p>
            <a:pPr>
              <a:lnSpc>
                <a:spcPts val="2583"/>
              </a:lnSpc>
            </a:pPr>
            <a:r>
              <a:rPr lang="en-US" sz="2042" b="1" dirty="0">
                <a:solidFill>
                  <a:srgbClr val="000000"/>
                </a:solidFill>
                <a:latin typeface="IBM Plex Sans" panose="020B0503050203000203" pitchFamily="34" charset="0"/>
                <a:ea typeface="Barlow Bold" pitchFamily="34" charset="-122"/>
                <a:cs typeface="Barlow Bold" pitchFamily="34" charset="-120"/>
              </a:rPr>
              <a:t>Information</a:t>
            </a:r>
            <a:endParaRPr lang="en-US" sz="2042" dirty="0">
              <a:latin typeface="IBM Plex Sans" panose="020B0503050203000203" pitchFamily="34" charset="0"/>
            </a:endParaRPr>
          </a:p>
        </p:txBody>
      </p:sp>
      <p:sp>
        <p:nvSpPr>
          <p:cNvPr id="6" name="Text 3"/>
          <p:cNvSpPr/>
          <p:nvPr/>
        </p:nvSpPr>
        <p:spPr>
          <a:xfrm>
            <a:off x="1839525" y="1582718"/>
            <a:ext cx="2630919" cy="328930"/>
          </a:xfrm>
          <a:prstGeom prst="rect">
            <a:avLst/>
          </a:prstGeom>
          <a:noFill/>
          <a:ln/>
        </p:spPr>
        <p:txBody>
          <a:bodyPr wrap="none" lIns="0" tIns="0" rIns="0" bIns="0" rtlCol="0" anchor="t"/>
          <a:lstStyle/>
          <a:p>
            <a:pPr>
              <a:lnSpc>
                <a:spcPts val="2583"/>
              </a:lnSpc>
            </a:pPr>
            <a:r>
              <a:rPr lang="en-US" sz="2042" b="1" dirty="0">
                <a:solidFill>
                  <a:srgbClr val="000000"/>
                </a:solidFill>
                <a:latin typeface="IBM Plex Sans" panose="020B0503050203000203" pitchFamily="34" charset="0"/>
                <a:ea typeface="Barlow Bold" pitchFamily="34" charset="-122"/>
                <a:cs typeface="Barlow Bold" pitchFamily="34" charset="-120"/>
              </a:rPr>
              <a:t>Data</a:t>
            </a:r>
            <a:endParaRPr lang="en-US" sz="2042" dirty="0">
              <a:latin typeface="IBM Plex Sans" panose="020B0503050203000203" pitchFamily="34" charset="0"/>
            </a:endParaRPr>
          </a:p>
        </p:txBody>
      </p:sp>
      <p:sp>
        <p:nvSpPr>
          <p:cNvPr id="7" name="Text 4"/>
          <p:cNvSpPr/>
          <p:nvPr/>
        </p:nvSpPr>
        <p:spPr>
          <a:xfrm>
            <a:off x="541437" y="4791671"/>
            <a:ext cx="11109127" cy="402034"/>
          </a:xfrm>
          <a:prstGeom prst="rect">
            <a:avLst/>
          </a:prstGeom>
          <a:noFill/>
          <a:ln/>
        </p:spPr>
        <p:txBody>
          <a:bodyPr wrap="square" lIns="0" tIns="0" rIns="0" bIns="0" rtlCol="0" anchor="t"/>
          <a:lstStyle/>
          <a:p>
            <a:pPr>
              <a:lnSpc>
                <a:spcPts val="1542"/>
              </a:lnSpc>
            </a:pPr>
            <a:endParaRPr lang="en-US" sz="1042" dirty="0">
              <a:latin typeface="IBM Plex Sans" panose="020B0503050203000203" pitchFamily="34" charset="0"/>
            </a:endParaRPr>
          </a:p>
        </p:txBody>
      </p:sp>
      <p:sp>
        <p:nvSpPr>
          <p:cNvPr id="8" name="Shape 5"/>
          <p:cNvSpPr/>
          <p:nvPr/>
        </p:nvSpPr>
        <p:spPr>
          <a:xfrm>
            <a:off x="541437" y="4551680"/>
            <a:ext cx="3625751" cy="1951018"/>
          </a:xfrm>
          <a:prstGeom prst="roundRect">
            <a:avLst>
              <a:gd name="adj" fmla="val 17229"/>
            </a:avLst>
          </a:prstGeom>
          <a:solidFill>
            <a:srgbClr val="D4E9F7"/>
          </a:solidFill>
          <a:ln w="7620">
            <a:solidFill>
              <a:srgbClr val="BACFDD"/>
            </a:solidFill>
            <a:prstDash val="solid"/>
          </a:ln>
        </p:spPr>
      </p:sp>
      <p:sp>
        <p:nvSpPr>
          <p:cNvPr id="9" name="Text 6"/>
          <p:cNvSpPr/>
          <p:nvPr/>
        </p:nvSpPr>
        <p:spPr>
          <a:xfrm>
            <a:off x="683121" y="4859867"/>
            <a:ext cx="1781076" cy="222548"/>
          </a:xfrm>
          <a:prstGeom prst="rect">
            <a:avLst/>
          </a:prstGeom>
          <a:noFill/>
          <a:ln/>
        </p:spPr>
        <p:txBody>
          <a:bodyPr wrap="none" lIns="0" tIns="0" rIns="0" bIns="0" rtlCol="0" anchor="t"/>
          <a:lstStyle/>
          <a:p>
            <a:pPr>
              <a:lnSpc>
                <a:spcPts val="1750"/>
              </a:lnSpc>
            </a:pPr>
            <a:r>
              <a:rPr lang="en-US" sz="1375" b="1" dirty="0">
                <a:solidFill>
                  <a:srgbClr val="384653"/>
                </a:solidFill>
                <a:latin typeface="IBM Plex Sans" panose="020B0503050203000203" pitchFamily="34" charset="0"/>
                <a:ea typeface="Barlow Bold" pitchFamily="34" charset="-122"/>
                <a:cs typeface="Barlow Bold" pitchFamily="34" charset="-120"/>
              </a:rPr>
              <a:t>Data (Input)</a:t>
            </a:r>
            <a:endParaRPr lang="en-US" sz="1375" dirty="0">
              <a:latin typeface="IBM Plex Sans" panose="020B0503050203000203" pitchFamily="34" charset="0"/>
            </a:endParaRPr>
          </a:p>
        </p:txBody>
      </p:sp>
      <p:sp>
        <p:nvSpPr>
          <p:cNvPr id="10" name="Text 7"/>
          <p:cNvSpPr/>
          <p:nvPr/>
        </p:nvSpPr>
        <p:spPr>
          <a:xfrm>
            <a:off x="793006" y="5174529"/>
            <a:ext cx="3342382" cy="402034"/>
          </a:xfrm>
          <a:prstGeom prst="rect">
            <a:avLst/>
          </a:prstGeom>
          <a:noFill/>
          <a:ln/>
        </p:spPr>
        <p:txBody>
          <a:bodyPr wrap="square" lIns="0" tIns="0" rIns="0" bIns="0" rtlCol="0" anchor="t"/>
          <a:lstStyle/>
          <a:p>
            <a:pPr>
              <a:lnSpc>
                <a:spcPts val="1542"/>
              </a:lnSpc>
            </a:pPr>
            <a:r>
              <a:rPr lang="en-US" sz="1400" dirty="0">
                <a:solidFill>
                  <a:srgbClr val="384653"/>
                </a:solidFill>
                <a:latin typeface="IBM Plex Sans" panose="020B0503050203000203" pitchFamily="34" charset="0"/>
                <a:ea typeface="Montserrat" pitchFamily="34" charset="-122"/>
                <a:cs typeface="Montserrat" pitchFamily="34" charset="-120"/>
              </a:rPr>
              <a:t>Collected facts: logs, measurements, transactions. Example: raw sales rows.</a:t>
            </a:r>
            <a:endParaRPr lang="en-US" sz="1400" dirty="0">
              <a:latin typeface="IBM Plex Sans" panose="020B0503050203000203" pitchFamily="34" charset="0"/>
            </a:endParaRPr>
          </a:p>
        </p:txBody>
      </p:sp>
      <p:sp>
        <p:nvSpPr>
          <p:cNvPr id="11" name="Shape 8"/>
          <p:cNvSpPr/>
          <p:nvPr/>
        </p:nvSpPr>
        <p:spPr>
          <a:xfrm>
            <a:off x="4283075" y="4551680"/>
            <a:ext cx="3625751" cy="1951018"/>
          </a:xfrm>
          <a:prstGeom prst="roundRect">
            <a:avLst>
              <a:gd name="adj" fmla="val 17229"/>
            </a:avLst>
          </a:prstGeom>
          <a:solidFill>
            <a:srgbClr val="D4E9F7"/>
          </a:solidFill>
          <a:ln w="7620">
            <a:solidFill>
              <a:srgbClr val="BACFDD"/>
            </a:solidFill>
            <a:prstDash val="solid"/>
          </a:ln>
        </p:spPr>
      </p:sp>
      <p:sp>
        <p:nvSpPr>
          <p:cNvPr id="12" name="Text 9"/>
          <p:cNvSpPr/>
          <p:nvPr/>
        </p:nvSpPr>
        <p:spPr>
          <a:xfrm>
            <a:off x="4424759" y="4811773"/>
            <a:ext cx="1781076" cy="222548"/>
          </a:xfrm>
          <a:prstGeom prst="rect">
            <a:avLst/>
          </a:prstGeom>
          <a:noFill/>
          <a:ln/>
        </p:spPr>
        <p:txBody>
          <a:bodyPr wrap="none" lIns="0" tIns="0" rIns="0" bIns="0" rtlCol="0" anchor="t"/>
          <a:lstStyle/>
          <a:p>
            <a:pPr>
              <a:lnSpc>
                <a:spcPts val="1750"/>
              </a:lnSpc>
            </a:pPr>
            <a:r>
              <a:rPr lang="en-US" sz="1375" b="1" dirty="0">
                <a:solidFill>
                  <a:srgbClr val="384653"/>
                </a:solidFill>
                <a:latin typeface="IBM Plex Sans" panose="020B0503050203000203" pitchFamily="34" charset="0"/>
                <a:ea typeface="Barlow Bold" pitchFamily="34" charset="-122"/>
                <a:cs typeface="Barlow Bold" pitchFamily="34" charset="-120"/>
              </a:rPr>
              <a:t>Information (Process)</a:t>
            </a:r>
            <a:endParaRPr lang="en-US" sz="1375" dirty="0">
              <a:latin typeface="IBM Plex Sans" panose="020B0503050203000203" pitchFamily="34" charset="0"/>
            </a:endParaRPr>
          </a:p>
        </p:txBody>
      </p:sp>
      <p:sp>
        <p:nvSpPr>
          <p:cNvPr id="13" name="Text 10"/>
          <p:cNvSpPr/>
          <p:nvPr/>
        </p:nvSpPr>
        <p:spPr>
          <a:xfrm>
            <a:off x="4424759" y="5125155"/>
            <a:ext cx="3342382" cy="402034"/>
          </a:xfrm>
          <a:prstGeom prst="rect">
            <a:avLst/>
          </a:prstGeom>
          <a:noFill/>
          <a:ln/>
        </p:spPr>
        <p:txBody>
          <a:bodyPr wrap="square" lIns="0" tIns="0" rIns="0" bIns="0" rtlCol="0" anchor="t"/>
          <a:lstStyle/>
          <a:p>
            <a:pPr>
              <a:lnSpc>
                <a:spcPts val="1542"/>
              </a:lnSpc>
            </a:pPr>
            <a:r>
              <a:rPr lang="en-US" sz="1400" dirty="0">
                <a:solidFill>
                  <a:srgbClr val="384653"/>
                </a:solidFill>
                <a:latin typeface="IBM Plex Sans" panose="020B0503050203000203" pitchFamily="34" charset="0"/>
                <a:ea typeface="Montserrat" pitchFamily="34" charset="-122"/>
                <a:cs typeface="Montserrat" pitchFamily="34" charset="-120"/>
              </a:rPr>
              <a:t>Organized outputs: reports, dashboards, alerts. Example: monthly sales summary by product.</a:t>
            </a:r>
            <a:endParaRPr lang="en-US" sz="1400" dirty="0">
              <a:latin typeface="IBM Plex Sans" panose="020B0503050203000203" pitchFamily="34" charset="0"/>
            </a:endParaRPr>
          </a:p>
        </p:txBody>
      </p:sp>
      <p:sp>
        <p:nvSpPr>
          <p:cNvPr id="14" name="Shape 11"/>
          <p:cNvSpPr/>
          <p:nvPr/>
        </p:nvSpPr>
        <p:spPr>
          <a:xfrm>
            <a:off x="8024713" y="4519007"/>
            <a:ext cx="3625751" cy="1951018"/>
          </a:xfrm>
          <a:prstGeom prst="roundRect">
            <a:avLst>
              <a:gd name="adj" fmla="val 17229"/>
            </a:avLst>
          </a:prstGeom>
          <a:solidFill>
            <a:srgbClr val="D4E9F7"/>
          </a:solidFill>
          <a:ln w="7620">
            <a:solidFill>
              <a:srgbClr val="BACFDD"/>
            </a:solidFill>
            <a:prstDash val="solid"/>
          </a:ln>
        </p:spPr>
      </p:sp>
      <p:sp>
        <p:nvSpPr>
          <p:cNvPr id="15" name="Text 12"/>
          <p:cNvSpPr/>
          <p:nvPr/>
        </p:nvSpPr>
        <p:spPr>
          <a:xfrm>
            <a:off x="8166397" y="4809702"/>
            <a:ext cx="1781076" cy="222548"/>
          </a:xfrm>
          <a:prstGeom prst="rect">
            <a:avLst/>
          </a:prstGeom>
          <a:noFill/>
          <a:ln/>
        </p:spPr>
        <p:txBody>
          <a:bodyPr wrap="none" lIns="0" tIns="0" rIns="0" bIns="0" rtlCol="0" anchor="t"/>
          <a:lstStyle/>
          <a:p>
            <a:pPr>
              <a:lnSpc>
                <a:spcPts val="1750"/>
              </a:lnSpc>
            </a:pPr>
            <a:r>
              <a:rPr lang="en-US" sz="1375" b="1" dirty="0">
                <a:solidFill>
                  <a:srgbClr val="384653"/>
                </a:solidFill>
                <a:latin typeface="IBM Plex Sans" panose="020B0503050203000203" pitchFamily="34" charset="0"/>
                <a:ea typeface="Barlow Bold" pitchFamily="34" charset="-122"/>
                <a:cs typeface="Barlow Bold" pitchFamily="34" charset="-120"/>
              </a:rPr>
              <a:t>Knowledge (Output)</a:t>
            </a:r>
            <a:endParaRPr lang="en-US" sz="1375" dirty="0">
              <a:latin typeface="IBM Plex Sans" panose="020B0503050203000203" pitchFamily="34" charset="0"/>
            </a:endParaRPr>
          </a:p>
        </p:txBody>
      </p:sp>
      <p:sp>
        <p:nvSpPr>
          <p:cNvPr id="16" name="Text 13"/>
          <p:cNvSpPr/>
          <p:nvPr/>
        </p:nvSpPr>
        <p:spPr>
          <a:xfrm>
            <a:off x="8200380" y="5084360"/>
            <a:ext cx="3342382" cy="603052"/>
          </a:xfrm>
          <a:prstGeom prst="rect">
            <a:avLst/>
          </a:prstGeom>
          <a:noFill/>
          <a:ln/>
        </p:spPr>
        <p:txBody>
          <a:bodyPr wrap="square" lIns="0" tIns="0" rIns="0" bIns="0" rtlCol="0" anchor="t"/>
          <a:lstStyle/>
          <a:p>
            <a:pPr>
              <a:lnSpc>
                <a:spcPts val="1542"/>
              </a:lnSpc>
            </a:pPr>
            <a:r>
              <a:rPr lang="en-US" sz="1400" dirty="0">
                <a:solidFill>
                  <a:srgbClr val="384653"/>
                </a:solidFill>
                <a:latin typeface="IBM Plex Sans" panose="020B0503050203000203" pitchFamily="34" charset="0"/>
                <a:ea typeface="Montserrat" pitchFamily="34" charset="-122"/>
                <a:cs typeface="Montserrat" pitchFamily="34" charset="-120"/>
              </a:rPr>
              <a:t>Contextual insights: trends, forecasts, best practices. Example: reorder rules, promotional strategies.</a:t>
            </a:r>
            <a:endParaRPr lang="en-US" sz="1400" dirty="0">
              <a:latin typeface="IBM Plex Sans" panose="020B0503050203000203"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1924" y="1205905"/>
            <a:ext cx="6356152" cy="1039218"/>
          </a:xfrm>
          <a:prstGeom prst="rect">
            <a:avLst/>
          </a:prstGeom>
          <a:noFill/>
          <a:ln/>
        </p:spPr>
        <p:txBody>
          <a:bodyPr wrap="square" lIns="0" tIns="0" rIns="0" bIns="0" rtlCol="0" anchor="t"/>
          <a:lstStyle/>
          <a:p>
            <a:pPr>
              <a:lnSpc>
                <a:spcPts val="4083"/>
              </a:lnSpc>
            </a:pPr>
            <a:r>
              <a:rPr lang="en-US" sz="3250" b="1" dirty="0">
                <a:solidFill>
                  <a:srgbClr val="2E3C4E"/>
                </a:solidFill>
                <a:latin typeface="IBM Plex Sans" panose="020B0503050203000203" pitchFamily="34" charset="0"/>
                <a:ea typeface="Barlow Bold" pitchFamily="34" charset="-122"/>
                <a:cs typeface="Barlow Bold" pitchFamily="34" charset="-120"/>
              </a:rPr>
              <a:t>Real-World Example: Retail Business (Concrete)</a:t>
            </a:r>
            <a:endParaRPr lang="en-US" sz="3250" dirty="0">
              <a:latin typeface="IBM Plex Sans" panose="020B0503050203000203" pitchFamily="34" charset="0"/>
            </a:endParaRPr>
          </a:p>
        </p:txBody>
      </p:sp>
      <p:sp>
        <p:nvSpPr>
          <p:cNvPr id="4" name="Text 1"/>
          <p:cNvSpPr/>
          <p:nvPr/>
        </p:nvSpPr>
        <p:spPr>
          <a:xfrm>
            <a:off x="676176" y="2640013"/>
            <a:ext cx="2078633" cy="259755"/>
          </a:xfrm>
          <a:prstGeom prst="rect">
            <a:avLst/>
          </a:prstGeom>
          <a:noFill/>
          <a:ln/>
        </p:spPr>
        <p:txBody>
          <a:bodyPr wrap="none" lIns="0" tIns="0" rIns="0" bIns="0" rtlCol="0" anchor="t"/>
          <a:lstStyle/>
          <a:p>
            <a:pPr>
              <a:lnSpc>
                <a:spcPts val="2042"/>
              </a:lnSpc>
            </a:pPr>
            <a:r>
              <a:rPr lang="en-US" sz="1625" b="1" dirty="0">
                <a:solidFill>
                  <a:srgbClr val="FFFFFF"/>
                </a:solidFill>
                <a:latin typeface="IBM Plex Sans" panose="020B0503050203000203" pitchFamily="34" charset="0"/>
                <a:ea typeface="Barlow Bold" pitchFamily="34" charset="-122"/>
                <a:cs typeface="Barlow Bold" pitchFamily="34" charset="-120"/>
              </a:rPr>
              <a:t>Data</a:t>
            </a:r>
            <a:endParaRPr lang="en-US" sz="1625" dirty="0">
              <a:latin typeface="IBM Plex Sans" panose="020B0503050203000203" pitchFamily="34" charset="0"/>
            </a:endParaRPr>
          </a:p>
        </p:txBody>
      </p:sp>
      <p:sp>
        <p:nvSpPr>
          <p:cNvPr id="5" name="Text 2"/>
          <p:cNvSpPr/>
          <p:nvPr/>
        </p:nvSpPr>
        <p:spPr>
          <a:xfrm>
            <a:off x="676176" y="3057724"/>
            <a:ext cx="2896890" cy="1010841"/>
          </a:xfrm>
          <a:prstGeom prst="rect">
            <a:avLst/>
          </a:prstGeom>
          <a:noFill/>
          <a:ln/>
        </p:spPr>
        <p:txBody>
          <a:bodyPr wrap="square" lIns="0" tIns="0" rIns="0" bIns="0" rtlCol="0" anchor="t"/>
          <a:lstStyle/>
          <a:p>
            <a:pPr>
              <a:lnSpc>
                <a:spcPts val="1958"/>
              </a:lnSpc>
            </a:pPr>
            <a:r>
              <a:rPr lang="en-US" sz="1208" dirty="0">
                <a:solidFill>
                  <a:srgbClr val="FFFFFF"/>
                </a:solidFill>
                <a:latin typeface="IBM Plex Sans" panose="020B0503050203000203" pitchFamily="34" charset="0"/>
                <a:ea typeface="Montserrat" pitchFamily="34" charset="-122"/>
                <a:cs typeface="Montserrat" pitchFamily="34" charset="-120"/>
              </a:rPr>
              <a:t>- Transaction rows: item ID, time, quantity, price, customer ID. - Sensor &amp; inventory counts. - Customer clicks on the online store.</a:t>
            </a:r>
            <a:endParaRPr lang="en-US" sz="1208" dirty="0">
              <a:latin typeface="IBM Plex Sans" panose="020B0503050203000203" pitchFamily="34" charset="0"/>
            </a:endParaRPr>
          </a:p>
        </p:txBody>
      </p:sp>
      <p:sp>
        <p:nvSpPr>
          <p:cNvPr id="6" name="Text 3"/>
          <p:cNvSpPr/>
          <p:nvPr/>
        </p:nvSpPr>
        <p:spPr>
          <a:xfrm>
            <a:off x="631924" y="2767906"/>
            <a:ext cx="2397224" cy="259755"/>
          </a:xfrm>
          <a:prstGeom prst="rect">
            <a:avLst/>
          </a:prstGeom>
          <a:noFill/>
          <a:ln/>
        </p:spPr>
        <p:txBody>
          <a:bodyPr wrap="none" lIns="0" tIns="0" rIns="0" bIns="0" rtlCol="0" anchor="t"/>
          <a:lstStyle/>
          <a:p>
            <a:pPr>
              <a:lnSpc>
                <a:spcPts val="2042"/>
              </a:lnSpc>
            </a:pPr>
            <a:r>
              <a:rPr lang="en-US" sz="1625" b="1" dirty="0">
                <a:solidFill>
                  <a:srgbClr val="2E3C4E"/>
                </a:solidFill>
                <a:latin typeface="IBM Plex Sans" panose="020B0503050203000203" pitchFamily="34" charset="0"/>
                <a:ea typeface="Barlow Bold" pitchFamily="34" charset="-122"/>
                <a:cs typeface="Barlow Bold" pitchFamily="34" charset="-120"/>
              </a:rPr>
              <a:t>Information → Knowledge</a:t>
            </a:r>
            <a:endParaRPr lang="en-US" sz="1625" dirty="0">
              <a:latin typeface="IBM Plex Sans" panose="020B0503050203000203" pitchFamily="34" charset="0"/>
            </a:endParaRPr>
          </a:p>
        </p:txBody>
      </p:sp>
      <p:sp>
        <p:nvSpPr>
          <p:cNvPr id="7" name="Text 4"/>
          <p:cNvSpPr/>
          <p:nvPr/>
        </p:nvSpPr>
        <p:spPr>
          <a:xfrm>
            <a:off x="990997" y="3147398"/>
            <a:ext cx="2985393" cy="151626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 Information: Weekly sales by SKU and region; peak shopping hours table; cart‑abandonment rates. - Knowledge: Stock top sellers before holidays, tailor promotions per region, optimize staffing for peak hours.</a:t>
            </a:r>
            <a:endParaRPr lang="en-US" sz="1208" dirty="0">
              <a:latin typeface="IBM Plex Sans" panose="020B0503050203000203" pitchFamily="34" charset="0"/>
            </a:endParaRPr>
          </a:p>
        </p:txBody>
      </p:sp>
      <p:sp>
        <p:nvSpPr>
          <p:cNvPr id="8" name="Text 5"/>
          <p:cNvSpPr/>
          <p:nvPr/>
        </p:nvSpPr>
        <p:spPr>
          <a:xfrm>
            <a:off x="631924" y="4893866"/>
            <a:ext cx="6356152" cy="75813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Exam practice question: Given raw transactions for a month, outline steps to produce a recommendation for next month's promotions. (Hint: clean data, aggregate by SKU, compute growth rates, identify top 10 by margin.)</a:t>
            </a:r>
            <a:endParaRPr lang="en-US" sz="1208" dirty="0">
              <a:latin typeface="IBM Plex Sans" panose="020B050305020300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6793" y="960795"/>
            <a:ext cx="6912372" cy="519608"/>
          </a:xfrm>
          <a:prstGeom prst="rect">
            <a:avLst/>
          </a:prstGeom>
          <a:noFill/>
          <a:ln/>
        </p:spPr>
        <p:txBody>
          <a:bodyPr wrap="none" lIns="0" tIns="0" rIns="0" bIns="0" rtlCol="0" anchor="t"/>
          <a:lstStyle/>
          <a:p>
            <a:pPr>
              <a:lnSpc>
                <a:spcPts val="4083"/>
              </a:lnSpc>
            </a:pPr>
            <a:r>
              <a:rPr lang="en-US" sz="3600" b="1" dirty="0">
                <a:solidFill>
                  <a:srgbClr val="2E3C4E"/>
                </a:solidFill>
                <a:latin typeface="IBM Plex Sans" panose="020B0503050203000203" pitchFamily="34" charset="0"/>
                <a:ea typeface="Barlow Bold" pitchFamily="34" charset="-122"/>
                <a:cs typeface="Barlow Bold" pitchFamily="34" charset="-120"/>
              </a:rPr>
              <a:t>IT Example: Logs → Alerts → Policies</a:t>
            </a:r>
            <a:endParaRPr lang="en-US" sz="3600" dirty="0">
              <a:latin typeface="IBM Plex Sans" panose="020B0503050203000203" pitchFamily="34" charset="0"/>
            </a:endParaRPr>
          </a:p>
        </p:txBody>
      </p:sp>
      <p:pic>
        <p:nvPicPr>
          <p:cNvPr id="3" name="Image 0" descr="preencoded.png"/>
          <p:cNvPicPr>
            <a:picLocks noChangeAspect="1"/>
          </p:cNvPicPr>
          <p:nvPr/>
        </p:nvPicPr>
        <p:blipFill>
          <a:blip r:embed="rId3"/>
          <a:stretch>
            <a:fillRect/>
          </a:stretch>
        </p:blipFill>
        <p:spPr>
          <a:xfrm>
            <a:off x="686793" y="1834654"/>
            <a:ext cx="772418" cy="965498"/>
          </a:xfrm>
          <a:prstGeom prst="rect">
            <a:avLst/>
          </a:prstGeom>
        </p:spPr>
      </p:pic>
      <p:sp>
        <p:nvSpPr>
          <p:cNvPr id="4" name="Text 1"/>
          <p:cNvSpPr/>
          <p:nvPr/>
        </p:nvSpPr>
        <p:spPr>
          <a:xfrm>
            <a:off x="1601788" y="1918969"/>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Data</a:t>
            </a:r>
            <a:endParaRPr lang="en-US" dirty="0">
              <a:latin typeface="IBM Plex Sans" panose="020B0503050203000203" pitchFamily="34" charset="0"/>
            </a:endParaRPr>
          </a:p>
        </p:txBody>
      </p:sp>
      <p:sp>
        <p:nvSpPr>
          <p:cNvPr id="5" name="Text 2"/>
          <p:cNvSpPr/>
          <p:nvPr/>
        </p:nvSpPr>
        <p:spPr>
          <a:xfrm>
            <a:off x="1601788" y="2294711"/>
            <a:ext cx="2541191" cy="758131"/>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Raw log entries: timestamps, IP addresses, event codes. Large volume, high velocity.</a:t>
            </a:r>
            <a:endParaRPr lang="en-US" sz="1400" dirty="0">
              <a:latin typeface="IBM Plex Sans" panose="020B0503050203000203" pitchFamily="34" charset="0"/>
            </a:endParaRPr>
          </a:p>
        </p:txBody>
      </p:sp>
      <p:pic>
        <p:nvPicPr>
          <p:cNvPr id="6" name="Image 1" descr="preencoded.png"/>
          <p:cNvPicPr>
            <a:picLocks noChangeAspect="1"/>
          </p:cNvPicPr>
          <p:nvPr/>
        </p:nvPicPr>
        <p:blipFill>
          <a:blip r:embed="rId4"/>
          <a:stretch>
            <a:fillRect/>
          </a:stretch>
        </p:blipFill>
        <p:spPr>
          <a:xfrm>
            <a:off x="3756770" y="3045777"/>
            <a:ext cx="772418" cy="965498"/>
          </a:xfrm>
          <a:prstGeom prst="rect">
            <a:avLst/>
          </a:prstGeom>
        </p:spPr>
      </p:pic>
      <p:sp>
        <p:nvSpPr>
          <p:cNvPr id="7" name="Text 3"/>
          <p:cNvSpPr/>
          <p:nvPr/>
        </p:nvSpPr>
        <p:spPr>
          <a:xfrm>
            <a:off x="4764808" y="3592622"/>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Information</a:t>
            </a:r>
            <a:endParaRPr lang="en-US" dirty="0">
              <a:latin typeface="IBM Plex Sans" panose="020B0503050203000203" pitchFamily="34" charset="0"/>
            </a:endParaRPr>
          </a:p>
        </p:txBody>
      </p:sp>
      <p:sp>
        <p:nvSpPr>
          <p:cNvPr id="8" name="Text 4"/>
          <p:cNvSpPr/>
          <p:nvPr/>
        </p:nvSpPr>
        <p:spPr>
          <a:xfrm>
            <a:off x="4954687" y="4011275"/>
            <a:ext cx="2541191" cy="1010841"/>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Filtered alerts: failed logins per hour, suspicious traffic spikes, correlated anomalies presented as dashboards.</a:t>
            </a:r>
            <a:endParaRPr lang="en-US" sz="1400" dirty="0">
              <a:latin typeface="IBM Plex Sans" panose="020B0503050203000203" pitchFamily="34" charset="0"/>
            </a:endParaRPr>
          </a:p>
        </p:txBody>
      </p:sp>
      <p:pic>
        <p:nvPicPr>
          <p:cNvPr id="9" name="Image 2" descr="preencoded.png"/>
          <p:cNvPicPr>
            <a:picLocks noChangeAspect="1"/>
          </p:cNvPicPr>
          <p:nvPr/>
        </p:nvPicPr>
        <p:blipFill>
          <a:blip r:embed="rId5"/>
          <a:stretch>
            <a:fillRect/>
          </a:stretch>
        </p:blipFill>
        <p:spPr>
          <a:xfrm>
            <a:off x="6723460" y="1881227"/>
            <a:ext cx="772418" cy="965498"/>
          </a:xfrm>
          <a:prstGeom prst="rect">
            <a:avLst/>
          </a:prstGeom>
        </p:spPr>
      </p:pic>
      <p:sp>
        <p:nvSpPr>
          <p:cNvPr id="10" name="Text 5"/>
          <p:cNvSpPr/>
          <p:nvPr/>
        </p:nvSpPr>
        <p:spPr>
          <a:xfrm>
            <a:off x="7842577" y="1927858"/>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Knowledge</a:t>
            </a:r>
            <a:endParaRPr lang="en-US" dirty="0">
              <a:latin typeface="IBM Plex Sans" panose="020B0503050203000203" pitchFamily="34" charset="0"/>
            </a:endParaRPr>
          </a:p>
        </p:txBody>
      </p:sp>
      <p:sp>
        <p:nvSpPr>
          <p:cNvPr id="11" name="Text 6"/>
          <p:cNvSpPr/>
          <p:nvPr/>
        </p:nvSpPr>
        <p:spPr>
          <a:xfrm>
            <a:off x="7842577" y="2294731"/>
            <a:ext cx="2541290" cy="1010841"/>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Actions: Update firewall rules, require MFA, schedule targeted audits — decisions guided by interpreted information.</a:t>
            </a:r>
            <a:endParaRPr lang="en-US" sz="1400" dirty="0">
              <a:latin typeface="IBM Plex Sans" panose="020B0503050203000203" pitchFamily="34" charset="0"/>
            </a:endParaRPr>
          </a:p>
        </p:txBody>
      </p:sp>
      <p:sp>
        <p:nvSpPr>
          <p:cNvPr id="12" name="Text 7"/>
          <p:cNvSpPr/>
          <p:nvPr/>
        </p:nvSpPr>
        <p:spPr>
          <a:xfrm>
            <a:off x="631924" y="4365526"/>
            <a:ext cx="10928152" cy="505420"/>
          </a:xfrm>
          <a:prstGeom prst="rect">
            <a:avLst/>
          </a:prstGeom>
          <a:noFill/>
          <a:ln/>
        </p:spPr>
        <p:txBody>
          <a:bodyPr wrap="square" lIns="0" tIns="0" rIns="0" bIns="0" rtlCol="0" anchor="t"/>
          <a:lstStyle/>
          <a:p>
            <a:pPr>
              <a:lnSpc>
                <a:spcPts val="1958"/>
              </a:lnSpc>
            </a:pPr>
            <a:endParaRPr lang="en-US" sz="1400" dirty="0">
              <a:latin typeface="IBM Plex Sans" panose="020B050305020300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1597521"/>
            <a:ext cx="8762703" cy="519608"/>
          </a:xfrm>
          <a:prstGeom prst="rect">
            <a:avLst/>
          </a:prstGeom>
          <a:noFill/>
          <a:ln/>
        </p:spPr>
        <p:txBody>
          <a:bodyPr wrap="none" lIns="0" tIns="0" rIns="0" bIns="0" rtlCol="0" anchor="t"/>
          <a:lstStyle/>
          <a:p>
            <a:pPr>
              <a:lnSpc>
                <a:spcPts val="4083"/>
              </a:lnSpc>
            </a:pPr>
            <a:r>
              <a:rPr lang="en-US" sz="3600" b="1" dirty="0">
                <a:solidFill>
                  <a:srgbClr val="2E3C4E"/>
                </a:solidFill>
                <a:latin typeface="IBM Plex Sans" panose="020B0503050203000203" pitchFamily="34" charset="0"/>
                <a:ea typeface="Barlow Bold" pitchFamily="34" charset="-122"/>
                <a:cs typeface="Barlow Bold" pitchFamily="34" charset="-120"/>
              </a:rPr>
              <a:t>Why Information Is Valuable for Decision Making</a:t>
            </a:r>
            <a:endParaRPr lang="en-US" sz="3600" dirty="0">
              <a:latin typeface="IBM Plex Sans" panose="020B0503050203000203" pitchFamily="34" charset="0"/>
            </a:endParaRPr>
          </a:p>
        </p:txBody>
      </p:sp>
      <p:sp>
        <p:nvSpPr>
          <p:cNvPr id="3" name="Shape 1"/>
          <p:cNvSpPr/>
          <p:nvPr/>
        </p:nvSpPr>
        <p:spPr>
          <a:xfrm>
            <a:off x="631924" y="2433042"/>
            <a:ext cx="355402" cy="355402"/>
          </a:xfrm>
          <a:prstGeom prst="roundRect">
            <a:avLst>
              <a:gd name="adj" fmla="val 66678"/>
            </a:avLst>
          </a:prstGeom>
          <a:solidFill>
            <a:srgbClr val="D4E9F7"/>
          </a:solidFill>
          <a:ln w="7620">
            <a:solidFill>
              <a:srgbClr val="BACFDD"/>
            </a:solidFill>
            <a:prstDash val="solid"/>
          </a:ln>
        </p:spPr>
      </p:sp>
      <p:sp>
        <p:nvSpPr>
          <p:cNvPr id="4" name="Text 2"/>
          <p:cNvSpPr/>
          <p:nvPr/>
        </p:nvSpPr>
        <p:spPr>
          <a:xfrm>
            <a:off x="1145282" y="2487315"/>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Reduces uncertainty</a:t>
            </a:r>
            <a:endParaRPr lang="en-US" dirty="0">
              <a:latin typeface="IBM Plex Sans" panose="020B0503050203000203" pitchFamily="34" charset="0"/>
            </a:endParaRPr>
          </a:p>
        </p:txBody>
      </p:sp>
      <p:sp>
        <p:nvSpPr>
          <p:cNvPr id="5" name="Text 3"/>
          <p:cNvSpPr/>
          <p:nvPr/>
        </p:nvSpPr>
        <p:spPr>
          <a:xfrm>
            <a:off x="1145282" y="2841823"/>
            <a:ext cx="4851995"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Information provides evidence that narrows possible outcomes and clarifies risks.</a:t>
            </a:r>
            <a:endParaRPr lang="en-US" sz="1400" dirty="0">
              <a:latin typeface="IBM Plex Sans" panose="020B0503050203000203" pitchFamily="34" charset="0"/>
            </a:endParaRPr>
          </a:p>
        </p:txBody>
      </p:sp>
      <p:sp>
        <p:nvSpPr>
          <p:cNvPr id="6" name="Shape 4"/>
          <p:cNvSpPr/>
          <p:nvPr/>
        </p:nvSpPr>
        <p:spPr>
          <a:xfrm>
            <a:off x="6194722" y="2433042"/>
            <a:ext cx="355402" cy="355402"/>
          </a:xfrm>
          <a:prstGeom prst="roundRect">
            <a:avLst>
              <a:gd name="adj" fmla="val 66678"/>
            </a:avLst>
          </a:prstGeom>
          <a:solidFill>
            <a:srgbClr val="D4E9F7"/>
          </a:solidFill>
          <a:ln w="7620">
            <a:solidFill>
              <a:srgbClr val="BACFDD"/>
            </a:solidFill>
            <a:prstDash val="solid"/>
          </a:ln>
        </p:spPr>
      </p:sp>
      <p:sp>
        <p:nvSpPr>
          <p:cNvPr id="7" name="Text 5"/>
          <p:cNvSpPr/>
          <p:nvPr/>
        </p:nvSpPr>
        <p:spPr>
          <a:xfrm>
            <a:off x="6708081" y="2487315"/>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Enables comparison</a:t>
            </a:r>
            <a:endParaRPr lang="en-US" dirty="0">
              <a:latin typeface="IBM Plex Sans" panose="020B0503050203000203" pitchFamily="34" charset="0"/>
            </a:endParaRPr>
          </a:p>
        </p:txBody>
      </p:sp>
      <p:sp>
        <p:nvSpPr>
          <p:cNvPr id="8" name="Text 6"/>
          <p:cNvSpPr/>
          <p:nvPr/>
        </p:nvSpPr>
        <p:spPr>
          <a:xfrm>
            <a:off x="6708081" y="2841823"/>
            <a:ext cx="4851995"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Structured metrics let you compare alternatives (cost vs. benefit, region vs. region).</a:t>
            </a:r>
            <a:endParaRPr lang="en-US" sz="1400" dirty="0">
              <a:latin typeface="IBM Plex Sans" panose="020B0503050203000203" pitchFamily="34" charset="0"/>
            </a:endParaRPr>
          </a:p>
        </p:txBody>
      </p:sp>
      <p:sp>
        <p:nvSpPr>
          <p:cNvPr id="9" name="Shape 7"/>
          <p:cNvSpPr/>
          <p:nvPr/>
        </p:nvSpPr>
        <p:spPr>
          <a:xfrm>
            <a:off x="631924" y="3663157"/>
            <a:ext cx="355402" cy="355402"/>
          </a:xfrm>
          <a:prstGeom prst="roundRect">
            <a:avLst>
              <a:gd name="adj" fmla="val 66678"/>
            </a:avLst>
          </a:prstGeom>
          <a:solidFill>
            <a:srgbClr val="D4E9F7"/>
          </a:solidFill>
          <a:ln w="7620">
            <a:solidFill>
              <a:srgbClr val="BACFDD"/>
            </a:solidFill>
            <a:prstDash val="solid"/>
          </a:ln>
        </p:spPr>
      </p:sp>
      <p:sp>
        <p:nvSpPr>
          <p:cNvPr id="10" name="Text 8"/>
          <p:cNvSpPr/>
          <p:nvPr/>
        </p:nvSpPr>
        <p:spPr>
          <a:xfrm>
            <a:off x="1145282" y="3717429"/>
            <a:ext cx="2534146"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Improves speed &amp; accuracy</a:t>
            </a:r>
            <a:endParaRPr lang="en-US" dirty="0">
              <a:latin typeface="IBM Plex Sans" panose="020B0503050203000203" pitchFamily="34" charset="0"/>
            </a:endParaRPr>
          </a:p>
        </p:txBody>
      </p:sp>
      <p:sp>
        <p:nvSpPr>
          <p:cNvPr id="11" name="Text 9"/>
          <p:cNvSpPr/>
          <p:nvPr/>
        </p:nvSpPr>
        <p:spPr>
          <a:xfrm>
            <a:off x="1145282" y="4071938"/>
            <a:ext cx="4851995"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Processed information (dashboards, alerts) accelerates response times and reduces human error.</a:t>
            </a:r>
            <a:endParaRPr lang="en-US" sz="1400" dirty="0">
              <a:latin typeface="IBM Plex Sans" panose="020B0503050203000203" pitchFamily="34" charset="0"/>
            </a:endParaRPr>
          </a:p>
        </p:txBody>
      </p:sp>
      <p:sp>
        <p:nvSpPr>
          <p:cNvPr id="12" name="Shape 10"/>
          <p:cNvSpPr/>
          <p:nvPr/>
        </p:nvSpPr>
        <p:spPr>
          <a:xfrm>
            <a:off x="6194722" y="3663157"/>
            <a:ext cx="355402" cy="355402"/>
          </a:xfrm>
          <a:prstGeom prst="roundRect">
            <a:avLst>
              <a:gd name="adj" fmla="val 66678"/>
            </a:avLst>
          </a:prstGeom>
          <a:solidFill>
            <a:srgbClr val="D4E9F7"/>
          </a:solidFill>
          <a:ln w="7620">
            <a:solidFill>
              <a:srgbClr val="BACFDD"/>
            </a:solidFill>
            <a:prstDash val="solid"/>
          </a:ln>
        </p:spPr>
      </p:sp>
      <p:sp>
        <p:nvSpPr>
          <p:cNvPr id="13" name="Text 11"/>
          <p:cNvSpPr/>
          <p:nvPr/>
        </p:nvSpPr>
        <p:spPr>
          <a:xfrm>
            <a:off x="6708081" y="3717429"/>
            <a:ext cx="221317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Supports accountability</a:t>
            </a:r>
            <a:endParaRPr lang="en-US" dirty="0">
              <a:latin typeface="IBM Plex Sans" panose="020B0503050203000203" pitchFamily="34" charset="0"/>
            </a:endParaRPr>
          </a:p>
        </p:txBody>
      </p:sp>
      <p:sp>
        <p:nvSpPr>
          <p:cNvPr id="14" name="Text 12"/>
          <p:cNvSpPr/>
          <p:nvPr/>
        </p:nvSpPr>
        <p:spPr>
          <a:xfrm>
            <a:off x="6708081" y="4071938"/>
            <a:ext cx="4851995"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Transparent information creates traceable decisions and measurable outcomes.</a:t>
            </a:r>
            <a:endParaRPr lang="en-US" sz="1400" dirty="0">
              <a:latin typeface="IBM Plex Sans" panose="020B0503050203000203" pitchFamily="34" charset="0"/>
            </a:endParaRPr>
          </a:p>
        </p:txBody>
      </p:sp>
      <p:sp>
        <p:nvSpPr>
          <p:cNvPr id="15" name="Text 13"/>
          <p:cNvSpPr/>
          <p:nvPr/>
        </p:nvSpPr>
        <p:spPr>
          <a:xfrm>
            <a:off x="631924" y="4755058"/>
            <a:ext cx="10928152"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Quick example: A marketing team uses conversion-rate information to decide whether to scale an ad campaign; the decision is faster and less risky than guessing from raw click logs.</a:t>
            </a:r>
            <a:endParaRPr lang="en-US" sz="1400" dirty="0">
              <a:latin typeface="IBM Plex Sans" panose="020B050305020300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86125" y="731442"/>
            <a:ext cx="5333703" cy="348357"/>
          </a:xfrm>
          <a:prstGeom prst="rect">
            <a:avLst/>
          </a:prstGeom>
          <a:noFill/>
          <a:ln/>
        </p:spPr>
        <p:txBody>
          <a:bodyPr wrap="none" lIns="0" tIns="0" rIns="0" bIns="0" rtlCol="0" anchor="t"/>
          <a:lstStyle/>
          <a:p>
            <a:pPr>
              <a:lnSpc>
                <a:spcPts val="2708"/>
              </a:lnSpc>
            </a:pPr>
            <a:r>
              <a:rPr lang="en-US" sz="3600" b="1" dirty="0">
                <a:solidFill>
                  <a:srgbClr val="2E3C4E"/>
                </a:solidFill>
                <a:latin typeface="IBM Plex Sans" panose="020B0503050203000203" pitchFamily="34" charset="0"/>
                <a:ea typeface="Barlow Bold" pitchFamily="34" charset="-122"/>
                <a:cs typeface="Barlow Bold" pitchFamily="34" charset="-120"/>
              </a:rPr>
              <a:t>Your Next Step: Think Like a Data Detective</a:t>
            </a:r>
            <a:endParaRPr lang="en-US" sz="3600" dirty="0">
              <a:latin typeface="IBM Plex Sans" panose="020B0503050203000203" pitchFamily="34" charset="0"/>
            </a:endParaRPr>
          </a:p>
        </p:txBody>
      </p:sp>
      <p:sp>
        <p:nvSpPr>
          <p:cNvPr id="4" name="Shape 1"/>
          <p:cNvSpPr/>
          <p:nvPr/>
        </p:nvSpPr>
        <p:spPr>
          <a:xfrm>
            <a:off x="671116" y="1882835"/>
            <a:ext cx="6772870" cy="741462"/>
          </a:xfrm>
          <a:prstGeom prst="roundRect">
            <a:avLst>
              <a:gd name="adj" fmla="val 8222"/>
            </a:avLst>
          </a:prstGeom>
          <a:solidFill>
            <a:srgbClr val="FFFFFF"/>
          </a:solidFill>
          <a:ln/>
        </p:spPr>
      </p:sp>
      <p:pic>
        <p:nvPicPr>
          <p:cNvPr id="5" name="Image 1" descr="preencoded.png"/>
          <p:cNvPicPr>
            <a:picLocks noChangeAspect="1"/>
          </p:cNvPicPr>
          <p:nvPr/>
        </p:nvPicPr>
        <p:blipFill>
          <a:blip r:embed="rId3"/>
          <a:stretch>
            <a:fillRect/>
          </a:stretch>
        </p:blipFill>
        <p:spPr>
          <a:xfrm>
            <a:off x="671116" y="1744127"/>
            <a:ext cx="6772870" cy="50800"/>
          </a:xfrm>
          <a:prstGeom prst="rect">
            <a:avLst/>
          </a:prstGeom>
        </p:spPr>
      </p:pic>
      <p:pic>
        <p:nvPicPr>
          <p:cNvPr id="6" name="Image 2" descr="preencoded.png"/>
          <p:cNvPicPr>
            <a:picLocks noChangeAspect="1"/>
          </p:cNvPicPr>
          <p:nvPr/>
        </p:nvPicPr>
        <p:blipFill>
          <a:blip r:embed="rId4"/>
          <a:stretch>
            <a:fillRect/>
          </a:stretch>
        </p:blipFill>
        <p:spPr>
          <a:xfrm>
            <a:off x="3525323" y="1503632"/>
            <a:ext cx="317698" cy="317698"/>
          </a:xfrm>
          <a:prstGeom prst="rect">
            <a:avLst/>
          </a:prstGeom>
        </p:spPr>
      </p:pic>
      <p:sp>
        <p:nvSpPr>
          <p:cNvPr id="7" name="Text 2"/>
          <p:cNvSpPr/>
          <p:nvPr/>
        </p:nvSpPr>
        <p:spPr>
          <a:xfrm>
            <a:off x="4057551" y="1583318"/>
            <a:ext cx="222349" cy="173901"/>
          </a:xfrm>
          <a:prstGeom prst="rect">
            <a:avLst/>
          </a:prstGeom>
          <a:noFill/>
          <a:ln/>
        </p:spPr>
        <p:txBody>
          <a:bodyPr wrap="none" lIns="0" tIns="0" rIns="0" bIns="0" rtlCol="0" anchor="t"/>
          <a:lstStyle/>
          <a:p>
            <a:pPr>
              <a:lnSpc>
                <a:spcPts val="1333"/>
              </a:lnSpc>
            </a:pPr>
            <a:r>
              <a:rPr lang="en-US" b="1" dirty="0">
                <a:solidFill>
                  <a:srgbClr val="000000"/>
                </a:solidFill>
                <a:latin typeface="IBM Plex Sans" panose="020B0503050203000203" pitchFamily="34" charset="0"/>
                <a:ea typeface="Barlow Bold" pitchFamily="34" charset="-122"/>
                <a:cs typeface="Barlow Bold" pitchFamily="34" charset="-120"/>
              </a:rPr>
              <a:t>1</a:t>
            </a:r>
            <a:endParaRPr lang="en-US" dirty="0">
              <a:latin typeface="IBM Plex Sans" panose="020B0503050203000203" pitchFamily="34" charset="0"/>
            </a:endParaRPr>
          </a:p>
        </p:txBody>
      </p:sp>
      <p:sp>
        <p:nvSpPr>
          <p:cNvPr id="8" name="Text 3"/>
          <p:cNvSpPr/>
          <p:nvPr/>
        </p:nvSpPr>
        <p:spPr>
          <a:xfrm>
            <a:off x="671116" y="1913752"/>
            <a:ext cx="1393528" cy="174228"/>
          </a:xfrm>
          <a:prstGeom prst="rect">
            <a:avLst/>
          </a:prstGeom>
          <a:noFill/>
          <a:ln/>
        </p:spPr>
        <p:txBody>
          <a:bodyPr wrap="none" lIns="0" tIns="0" rIns="0" bIns="0" rtlCol="0" anchor="t"/>
          <a:lstStyle/>
          <a:p>
            <a:pPr>
              <a:lnSpc>
                <a:spcPts val="1333"/>
              </a:lnSpc>
            </a:pPr>
            <a:r>
              <a:rPr lang="en-US" sz="2000" b="1" dirty="0">
                <a:solidFill>
                  <a:srgbClr val="384653"/>
                </a:solidFill>
                <a:latin typeface="IBM Plex Sans" panose="020B0503050203000203" pitchFamily="34" charset="0"/>
                <a:ea typeface="Barlow Bold" pitchFamily="34" charset="-122"/>
                <a:cs typeface="Barlow Bold" pitchFamily="34" charset="-120"/>
              </a:rPr>
              <a:t>Ask the right question</a:t>
            </a:r>
            <a:endParaRPr lang="en-US" sz="2000" dirty="0">
              <a:latin typeface="IBM Plex Sans" panose="020B0503050203000203" pitchFamily="34" charset="0"/>
            </a:endParaRPr>
          </a:p>
        </p:txBody>
      </p:sp>
      <p:sp>
        <p:nvSpPr>
          <p:cNvPr id="9" name="Text 4"/>
          <p:cNvSpPr/>
          <p:nvPr/>
        </p:nvSpPr>
        <p:spPr>
          <a:xfrm>
            <a:off x="671116" y="2214751"/>
            <a:ext cx="6535738" cy="141387"/>
          </a:xfrm>
          <a:prstGeom prst="rect">
            <a:avLst/>
          </a:prstGeom>
          <a:noFill/>
          <a:ln/>
        </p:spPr>
        <p:txBody>
          <a:bodyPr wrap="none" lIns="0" tIns="0" rIns="0" bIns="0" rtlCol="0" anchor="t"/>
          <a:lstStyle/>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Start by defining what you need to know. This determines which data to collect and how to process it.</a:t>
            </a:r>
            <a:endParaRPr lang="en-US" sz="1400" dirty="0">
              <a:latin typeface="IBM Plex Sans" panose="020B0503050203000203" pitchFamily="34" charset="0"/>
            </a:endParaRPr>
          </a:p>
        </p:txBody>
      </p:sp>
      <p:sp>
        <p:nvSpPr>
          <p:cNvPr id="10" name="Shape 5"/>
          <p:cNvSpPr/>
          <p:nvPr/>
        </p:nvSpPr>
        <p:spPr>
          <a:xfrm>
            <a:off x="1112958" y="2801937"/>
            <a:ext cx="6772870" cy="741462"/>
          </a:xfrm>
          <a:prstGeom prst="roundRect">
            <a:avLst>
              <a:gd name="adj" fmla="val 8222"/>
            </a:avLst>
          </a:prstGeom>
          <a:solidFill>
            <a:srgbClr val="FFFFFF"/>
          </a:solidFill>
          <a:ln/>
        </p:spPr>
      </p:sp>
      <p:pic>
        <p:nvPicPr>
          <p:cNvPr id="11" name="Image 3" descr="preencoded.png"/>
          <p:cNvPicPr>
            <a:picLocks noChangeAspect="1"/>
          </p:cNvPicPr>
          <p:nvPr/>
        </p:nvPicPr>
        <p:blipFill>
          <a:blip r:embed="rId3"/>
          <a:stretch>
            <a:fillRect/>
          </a:stretch>
        </p:blipFill>
        <p:spPr>
          <a:xfrm>
            <a:off x="684690" y="2858046"/>
            <a:ext cx="6772870" cy="50800"/>
          </a:xfrm>
          <a:prstGeom prst="rect">
            <a:avLst/>
          </a:prstGeom>
        </p:spPr>
      </p:pic>
      <p:pic>
        <p:nvPicPr>
          <p:cNvPr id="12" name="Image 4" descr="preencoded.png"/>
          <p:cNvPicPr>
            <a:picLocks noChangeAspect="1"/>
          </p:cNvPicPr>
          <p:nvPr/>
        </p:nvPicPr>
        <p:blipFill>
          <a:blip r:embed="rId4"/>
          <a:stretch>
            <a:fillRect/>
          </a:stretch>
        </p:blipFill>
        <p:spPr>
          <a:xfrm>
            <a:off x="9161165" y="2430761"/>
            <a:ext cx="317698" cy="317698"/>
          </a:xfrm>
          <a:prstGeom prst="rect">
            <a:avLst/>
          </a:prstGeom>
        </p:spPr>
      </p:pic>
      <p:sp>
        <p:nvSpPr>
          <p:cNvPr id="13" name="Text 6"/>
          <p:cNvSpPr/>
          <p:nvPr/>
        </p:nvSpPr>
        <p:spPr>
          <a:xfrm>
            <a:off x="4083825" y="2627865"/>
            <a:ext cx="222349" cy="188515"/>
          </a:xfrm>
          <a:prstGeom prst="rect">
            <a:avLst/>
          </a:prstGeom>
          <a:noFill/>
          <a:ln/>
        </p:spPr>
        <p:txBody>
          <a:bodyPr wrap="none" lIns="0" tIns="0" rIns="0" bIns="0" rtlCol="0" anchor="t"/>
          <a:lstStyle/>
          <a:p>
            <a:pPr>
              <a:lnSpc>
                <a:spcPts val="1333"/>
              </a:lnSpc>
            </a:pPr>
            <a:r>
              <a:rPr lang="en-US" b="1" dirty="0">
                <a:solidFill>
                  <a:srgbClr val="000000"/>
                </a:solidFill>
                <a:latin typeface="IBM Plex Sans" panose="020B0503050203000203" pitchFamily="34" charset="0"/>
                <a:ea typeface="Barlow Bold" pitchFamily="34" charset="-122"/>
                <a:cs typeface="Barlow Bold" pitchFamily="34" charset="-120"/>
              </a:rPr>
              <a:t>2</a:t>
            </a:r>
            <a:endParaRPr lang="en-US" dirty="0">
              <a:latin typeface="IBM Plex Sans" panose="020B0503050203000203" pitchFamily="34" charset="0"/>
            </a:endParaRPr>
          </a:p>
        </p:txBody>
      </p:sp>
      <p:sp>
        <p:nvSpPr>
          <p:cNvPr id="14" name="Text 7"/>
          <p:cNvSpPr/>
          <p:nvPr/>
        </p:nvSpPr>
        <p:spPr>
          <a:xfrm>
            <a:off x="684690" y="3055481"/>
            <a:ext cx="1393528" cy="174228"/>
          </a:xfrm>
          <a:prstGeom prst="rect">
            <a:avLst/>
          </a:prstGeom>
          <a:noFill/>
          <a:ln/>
        </p:spPr>
        <p:txBody>
          <a:bodyPr wrap="none" lIns="0" tIns="0" rIns="0" bIns="0" rtlCol="0" anchor="t"/>
          <a:lstStyle/>
          <a:p>
            <a:pPr>
              <a:lnSpc>
                <a:spcPts val="1333"/>
              </a:lnSpc>
            </a:pPr>
            <a:r>
              <a:rPr lang="en-US" sz="2000" b="1" dirty="0">
                <a:solidFill>
                  <a:srgbClr val="384653"/>
                </a:solidFill>
                <a:latin typeface="IBM Plex Sans" panose="020B0503050203000203" pitchFamily="34" charset="0"/>
                <a:ea typeface="Barlow Bold" pitchFamily="34" charset="-122"/>
                <a:cs typeface="Barlow Bold" pitchFamily="34" charset="-120"/>
              </a:rPr>
              <a:t>Process carefully</a:t>
            </a:r>
            <a:endParaRPr lang="en-US" sz="2000" dirty="0">
              <a:latin typeface="IBM Plex Sans" panose="020B0503050203000203" pitchFamily="34" charset="0"/>
            </a:endParaRPr>
          </a:p>
        </p:txBody>
      </p:sp>
      <p:sp>
        <p:nvSpPr>
          <p:cNvPr id="15" name="Text 8"/>
          <p:cNvSpPr/>
          <p:nvPr/>
        </p:nvSpPr>
        <p:spPr>
          <a:xfrm>
            <a:off x="700981" y="3373755"/>
            <a:ext cx="6535738" cy="141387"/>
          </a:xfrm>
          <a:prstGeom prst="rect">
            <a:avLst/>
          </a:prstGeom>
          <a:noFill/>
          <a:ln/>
        </p:spPr>
        <p:txBody>
          <a:bodyPr wrap="none" lIns="0" tIns="0" rIns="0" bIns="0" rtlCol="0" anchor="t"/>
          <a:lstStyle/>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Clean, label, and aggregate data. Use visualizations to turn numbers into information.</a:t>
            </a:r>
            <a:endParaRPr lang="en-US" sz="1400" dirty="0">
              <a:latin typeface="IBM Plex Sans" panose="020B0503050203000203" pitchFamily="34" charset="0"/>
            </a:endParaRPr>
          </a:p>
        </p:txBody>
      </p:sp>
      <p:sp>
        <p:nvSpPr>
          <p:cNvPr id="16" name="Shape 9"/>
          <p:cNvSpPr/>
          <p:nvPr/>
        </p:nvSpPr>
        <p:spPr>
          <a:xfrm>
            <a:off x="1112958" y="3770015"/>
            <a:ext cx="6772870" cy="741462"/>
          </a:xfrm>
          <a:prstGeom prst="roundRect">
            <a:avLst>
              <a:gd name="adj" fmla="val 8222"/>
            </a:avLst>
          </a:prstGeom>
          <a:solidFill>
            <a:srgbClr val="FFFFFF"/>
          </a:solidFill>
          <a:ln/>
        </p:spPr>
      </p:sp>
      <p:pic>
        <p:nvPicPr>
          <p:cNvPr id="17" name="Image 5" descr="preencoded.png"/>
          <p:cNvPicPr>
            <a:picLocks noChangeAspect="1"/>
          </p:cNvPicPr>
          <p:nvPr/>
        </p:nvPicPr>
        <p:blipFill>
          <a:blip r:embed="rId3"/>
          <a:stretch>
            <a:fillRect/>
          </a:stretch>
        </p:blipFill>
        <p:spPr>
          <a:xfrm>
            <a:off x="700981" y="3858558"/>
            <a:ext cx="6772870" cy="50800"/>
          </a:xfrm>
          <a:prstGeom prst="rect">
            <a:avLst/>
          </a:prstGeom>
        </p:spPr>
      </p:pic>
      <p:pic>
        <p:nvPicPr>
          <p:cNvPr id="18" name="Image 6" descr="preencoded.png"/>
          <p:cNvPicPr>
            <a:picLocks noChangeAspect="1"/>
          </p:cNvPicPr>
          <p:nvPr/>
        </p:nvPicPr>
        <p:blipFill>
          <a:blip r:embed="rId4"/>
          <a:stretch>
            <a:fillRect/>
          </a:stretch>
        </p:blipFill>
        <p:spPr>
          <a:xfrm>
            <a:off x="8223151" y="3510558"/>
            <a:ext cx="317698" cy="317698"/>
          </a:xfrm>
          <a:prstGeom prst="rect">
            <a:avLst/>
          </a:prstGeom>
        </p:spPr>
      </p:pic>
      <p:sp>
        <p:nvSpPr>
          <p:cNvPr id="19" name="Text 10"/>
          <p:cNvSpPr/>
          <p:nvPr/>
        </p:nvSpPr>
        <p:spPr>
          <a:xfrm flipH="1">
            <a:off x="4083825" y="3649266"/>
            <a:ext cx="4234675" cy="99516"/>
          </a:xfrm>
          <a:prstGeom prst="rect">
            <a:avLst/>
          </a:prstGeom>
          <a:noFill/>
          <a:ln/>
        </p:spPr>
        <p:txBody>
          <a:bodyPr wrap="none" lIns="0" tIns="0" rIns="0" bIns="0" rtlCol="0" anchor="t"/>
          <a:lstStyle/>
          <a:p>
            <a:pPr>
              <a:lnSpc>
                <a:spcPts val="1333"/>
              </a:lnSpc>
            </a:pPr>
            <a:r>
              <a:rPr lang="en-US" b="1" dirty="0">
                <a:solidFill>
                  <a:srgbClr val="000000"/>
                </a:solidFill>
                <a:latin typeface="IBM Plex Sans" panose="020B0503050203000203" pitchFamily="34" charset="0"/>
                <a:ea typeface="Barlow Bold" pitchFamily="34" charset="-122"/>
                <a:cs typeface="Barlow Bold" pitchFamily="34" charset="-120"/>
              </a:rPr>
              <a:t>3</a:t>
            </a:r>
            <a:endParaRPr lang="en-US" dirty="0">
              <a:latin typeface="IBM Plex Sans" panose="020B0503050203000203" pitchFamily="34" charset="0"/>
            </a:endParaRPr>
          </a:p>
        </p:txBody>
      </p:sp>
      <p:sp>
        <p:nvSpPr>
          <p:cNvPr id="20" name="Text 11"/>
          <p:cNvSpPr/>
          <p:nvPr/>
        </p:nvSpPr>
        <p:spPr>
          <a:xfrm>
            <a:off x="775635" y="4003634"/>
            <a:ext cx="1393528" cy="174228"/>
          </a:xfrm>
          <a:prstGeom prst="rect">
            <a:avLst/>
          </a:prstGeom>
          <a:noFill/>
          <a:ln/>
        </p:spPr>
        <p:txBody>
          <a:bodyPr wrap="none" lIns="0" tIns="0" rIns="0" bIns="0" rtlCol="0" anchor="t"/>
          <a:lstStyle/>
          <a:p>
            <a:pPr>
              <a:lnSpc>
                <a:spcPts val="1333"/>
              </a:lnSpc>
            </a:pPr>
            <a:r>
              <a:rPr lang="en-US" sz="2000" b="1" dirty="0">
                <a:solidFill>
                  <a:srgbClr val="384653"/>
                </a:solidFill>
                <a:latin typeface="IBM Plex Sans" panose="020B0503050203000203" pitchFamily="34" charset="0"/>
                <a:ea typeface="Barlow Bold" pitchFamily="34" charset="-122"/>
                <a:cs typeface="Barlow Bold" pitchFamily="34" charset="-120"/>
              </a:rPr>
              <a:t>Interpret with context</a:t>
            </a:r>
            <a:endParaRPr lang="en-US" sz="2000" dirty="0">
              <a:latin typeface="IBM Plex Sans" panose="020B0503050203000203" pitchFamily="34" charset="0"/>
            </a:endParaRPr>
          </a:p>
        </p:txBody>
      </p:sp>
      <p:sp>
        <p:nvSpPr>
          <p:cNvPr id="21" name="Text 12"/>
          <p:cNvSpPr/>
          <p:nvPr/>
        </p:nvSpPr>
        <p:spPr>
          <a:xfrm>
            <a:off x="775635" y="4304824"/>
            <a:ext cx="6535738" cy="141387"/>
          </a:xfrm>
          <a:prstGeom prst="rect">
            <a:avLst/>
          </a:prstGeom>
          <a:noFill/>
          <a:ln/>
        </p:spPr>
        <p:txBody>
          <a:bodyPr wrap="none" lIns="0" tIns="0" rIns="0" bIns="0" rtlCol="0" anchor="t"/>
          <a:lstStyle/>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Combine information with domain knowledge to form actionable recommendations.</a:t>
            </a:r>
            <a:endParaRPr lang="en-US" sz="1400" dirty="0">
              <a:latin typeface="IBM Plex Sans" panose="020B0503050203000203" pitchFamily="34" charset="0"/>
            </a:endParaRPr>
          </a:p>
        </p:txBody>
      </p:sp>
      <p:sp>
        <p:nvSpPr>
          <p:cNvPr id="22" name="Shape 13"/>
          <p:cNvSpPr/>
          <p:nvPr/>
        </p:nvSpPr>
        <p:spPr>
          <a:xfrm>
            <a:off x="456586" y="4863608"/>
            <a:ext cx="6772870" cy="741462"/>
          </a:xfrm>
          <a:prstGeom prst="roundRect">
            <a:avLst>
              <a:gd name="adj" fmla="val 8222"/>
            </a:avLst>
          </a:prstGeom>
          <a:solidFill>
            <a:srgbClr val="FFFFFF"/>
          </a:solidFill>
          <a:ln/>
        </p:spPr>
      </p:sp>
      <p:pic>
        <p:nvPicPr>
          <p:cNvPr id="23" name="Image 7" descr="preencoded.png"/>
          <p:cNvPicPr>
            <a:picLocks noChangeAspect="1"/>
          </p:cNvPicPr>
          <p:nvPr/>
        </p:nvPicPr>
        <p:blipFill>
          <a:blip r:embed="rId3"/>
          <a:stretch>
            <a:fillRect/>
          </a:stretch>
        </p:blipFill>
        <p:spPr>
          <a:xfrm>
            <a:off x="697390" y="4801236"/>
            <a:ext cx="6772870" cy="50800"/>
          </a:xfrm>
          <a:prstGeom prst="rect">
            <a:avLst/>
          </a:prstGeom>
        </p:spPr>
      </p:pic>
      <p:pic>
        <p:nvPicPr>
          <p:cNvPr id="24" name="Image 8" descr="preencoded.png"/>
          <p:cNvPicPr>
            <a:picLocks noChangeAspect="1"/>
          </p:cNvPicPr>
          <p:nvPr/>
        </p:nvPicPr>
        <p:blipFill>
          <a:blip r:embed="rId4"/>
          <a:stretch>
            <a:fillRect/>
          </a:stretch>
        </p:blipFill>
        <p:spPr>
          <a:xfrm>
            <a:off x="5919828" y="4471966"/>
            <a:ext cx="317698" cy="317698"/>
          </a:xfrm>
          <a:prstGeom prst="rect">
            <a:avLst/>
          </a:prstGeom>
        </p:spPr>
      </p:pic>
      <p:sp>
        <p:nvSpPr>
          <p:cNvPr id="25" name="Text 14"/>
          <p:cNvSpPr/>
          <p:nvPr/>
        </p:nvSpPr>
        <p:spPr>
          <a:xfrm>
            <a:off x="4060965" y="4611785"/>
            <a:ext cx="222349" cy="238322"/>
          </a:xfrm>
          <a:prstGeom prst="rect">
            <a:avLst/>
          </a:prstGeom>
          <a:noFill/>
          <a:ln/>
        </p:spPr>
        <p:txBody>
          <a:bodyPr wrap="none" lIns="0" tIns="0" rIns="0" bIns="0" rtlCol="0" anchor="t"/>
          <a:lstStyle/>
          <a:p>
            <a:pPr>
              <a:lnSpc>
                <a:spcPts val="1333"/>
              </a:lnSpc>
            </a:pPr>
            <a:r>
              <a:rPr lang="en-US" b="1" dirty="0">
                <a:solidFill>
                  <a:srgbClr val="000000"/>
                </a:solidFill>
                <a:latin typeface="IBM Plex Sans" panose="020B0503050203000203" pitchFamily="34" charset="0"/>
                <a:ea typeface="Barlow Bold" pitchFamily="34" charset="-122"/>
                <a:cs typeface="Barlow Bold" pitchFamily="34" charset="-120"/>
              </a:rPr>
              <a:t>4</a:t>
            </a:r>
            <a:endParaRPr lang="en-US" dirty="0">
              <a:latin typeface="IBM Plex Sans" panose="020B0503050203000203" pitchFamily="34" charset="0"/>
            </a:endParaRPr>
          </a:p>
        </p:txBody>
      </p:sp>
      <p:sp>
        <p:nvSpPr>
          <p:cNvPr id="26" name="Text 15"/>
          <p:cNvSpPr/>
          <p:nvPr/>
        </p:nvSpPr>
        <p:spPr>
          <a:xfrm>
            <a:off x="808564" y="4997193"/>
            <a:ext cx="1447602" cy="174228"/>
          </a:xfrm>
          <a:prstGeom prst="rect">
            <a:avLst/>
          </a:prstGeom>
          <a:noFill/>
          <a:ln/>
        </p:spPr>
        <p:txBody>
          <a:bodyPr wrap="none" lIns="0" tIns="0" rIns="0" bIns="0" rtlCol="0" anchor="t"/>
          <a:lstStyle/>
          <a:p>
            <a:pPr>
              <a:lnSpc>
                <a:spcPts val="1333"/>
              </a:lnSpc>
            </a:pPr>
            <a:r>
              <a:rPr lang="en-US" sz="2000" b="1" dirty="0">
                <a:solidFill>
                  <a:srgbClr val="384653"/>
                </a:solidFill>
                <a:latin typeface="IBM Plex Sans" panose="020B0503050203000203" pitchFamily="34" charset="0"/>
                <a:ea typeface="Barlow Bold" pitchFamily="34" charset="-122"/>
                <a:cs typeface="Barlow Bold" pitchFamily="34" charset="-120"/>
              </a:rPr>
              <a:t>Practice with examples</a:t>
            </a:r>
            <a:endParaRPr lang="en-US" sz="2000" dirty="0">
              <a:latin typeface="IBM Plex Sans" panose="020B0503050203000203" pitchFamily="34" charset="0"/>
            </a:endParaRPr>
          </a:p>
        </p:txBody>
      </p:sp>
      <p:sp>
        <p:nvSpPr>
          <p:cNvPr id="27" name="Text 16"/>
          <p:cNvSpPr/>
          <p:nvPr/>
        </p:nvSpPr>
        <p:spPr>
          <a:xfrm>
            <a:off x="921822" y="5283674"/>
            <a:ext cx="6535738" cy="141387"/>
          </a:xfrm>
          <a:prstGeom prst="rect">
            <a:avLst/>
          </a:prstGeom>
          <a:noFill/>
          <a:ln/>
        </p:spPr>
        <p:txBody>
          <a:bodyPr wrap="none" lIns="0" tIns="0" rIns="0" bIns="0" rtlCol="0" anchor="t"/>
          <a:lstStyle/>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Convert raw datasets into reports, then write short conclusions: that practice</a:t>
            </a:r>
          </a:p>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 helps you excel in exams and real projects.</a:t>
            </a:r>
            <a:endParaRPr lang="en-US" sz="1400" dirty="0">
              <a:latin typeface="IBM Plex Sans" panose="020B0503050203000203" pitchFamily="34" charset="0"/>
            </a:endParaRPr>
          </a:p>
        </p:txBody>
      </p:sp>
      <p:sp>
        <p:nvSpPr>
          <p:cNvPr id="28" name="Text 17"/>
          <p:cNvSpPr/>
          <p:nvPr/>
        </p:nvSpPr>
        <p:spPr>
          <a:xfrm>
            <a:off x="808564" y="6126558"/>
            <a:ext cx="9148236" cy="264419"/>
          </a:xfrm>
          <a:prstGeom prst="rect">
            <a:avLst/>
          </a:prstGeom>
          <a:noFill/>
          <a:ln/>
        </p:spPr>
        <p:txBody>
          <a:bodyPr wrap="square" lIns="0" tIns="0" rIns="0" bIns="0" rtlCol="0" anchor="t"/>
          <a:lstStyle/>
          <a:p>
            <a:pPr>
              <a:lnSpc>
                <a:spcPts val="1083"/>
              </a:lnSpc>
            </a:pPr>
            <a:r>
              <a:rPr lang="en-US" sz="1400" dirty="0">
                <a:solidFill>
                  <a:srgbClr val="384653"/>
                </a:solidFill>
                <a:latin typeface="IBM Plex Sans" panose="020B0503050203000203" pitchFamily="34" charset="0"/>
                <a:ea typeface="Montserrat" pitchFamily="34" charset="-122"/>
                <a:cs typeface="Montserrat" pitchFamily="34" charset="-120"/>
              </a:rPr>
              <a:t>Final exam checklist: Define data sources, show one processing step (e.g., aggregation), produce a simple chart or table as information, and state the resulting decision (knowledge). Good luck!</a:t>
            </a:r>
            <a:endParaRPr lang="en-US" sz="1400" dirty="0">
              <a:latin typeface="IBM Plex Sans" panose="020B050305020300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4964" y="434180"/>
            <a:ext cx="6356152" cy="1039218"/>
          </a:xfrm>
          <a:prstGeom prst="rect">
            <a:avLst/>
          </a:prstGeom>
          <a:noFill/>
          <a:ln/>
        </p:spPr>
        <p:txBody>
          <a:bodyPr wrap="square" lIns="0" tIns="0" rIns="0" bIns="0" rtlCol="0" anchor="t"/>
          <a:lstStyle/>
          <a:p>
            <a:pPr>
              <a:lnSpc>
                <a:spcPts val="4083"/>
              </a:lnSpc>
            </a:pPr>
            <a:r>
              <a:rPr lang="en-US" sz="3250" b="1" dirty="0">
                <a:solidFill>
                  <a:srgbClr val="2E3C4E"/>
                </a:solidFill>
                <a:latin typeface="IBM Plex Sans" panose="020B0503050203000203" pitchFamily="34" charset="0"/>
                <a:ea typeface="Barlow Bold" pitchFamily="34" charset="-122"/>
                <a:cs typeface="Barlow Bold" pitchFamily="34" charset="-120"/>
              </a:rPr>
              <a:t>What is Information Technology (IT)?</a:t>
            </a:r>
            <a:endParaRPr lang="en-US" sz="3250" dirty="0">
              <a:latin typeface="IBM Plex Sans" panose="020B0503050203000203" pitchFamily="34" charset="0"/>
            </a:endParaRPr>
          </a:p>
        </p:txBody>
      </p:sp>
      <p:sp>
        <p:nvSpPr>
          <p:cNvPr id="4" name="Shape 1"/>
          <p:cNvSpPr/>
          <p:nvPr/>
        </p:nvSpPr>
        <p:spPr>
          <a:xfrm>
            <a:off x="824964" y="2003028"/>
            <a:ext cx="3099098" cy="2199382"/>
          </a:xfrm>
          <a:prstGeom prst="roundRect">
            <a:avLst>
              <a:gd name="adj" fmla="val 10775"/>
            </a:avLst>
          </a:prstGeom>
          <a:solidFill>
            <a:srgbClr val="D4E9F7"/>
          </a:solidFill>
          <a:ln w="7620">
            <a:solidFill>
              <a:srgbClr val="BACFDD"/>
            </a:solidFill>
            <a:prstDash val="solid"/>
          </a:ln>
        </p:spPr>
      </p:sp>
      <p:sp>
        <p:nvSpPr>
          <p:cNvPr id="5" name="Text 2"/>
          <p:cNvSpPr/>
          <p:nvPr/>
        </p:nvSpPr>
        <p:spPr>
          <a:xfrm>
            <a:off x="1060391" y="2167334"/>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Definition</a:t>
            </a:r>
            <a:endParaRPr lang="en-US" sz="1625" dirty="0">
              <a:latin typeface="IBM Plex Sans" panose="020B0503050203000203" pitchFamily="34" charset="0"/>
            </a:endParaRPr>
          </a:p>
        </p:txBody>
      </p:sp>
      <p:sp>
        <p:nvSpPr>
          <p:cNvPr id="6" name="Text 3"/>
          <p:cNvSpPr/>
          <p:nvPr/>
        </p:nvSpPr>
        <p:spPr>
          <a:xfrm>
            <a:off x="1060391" y="2500373"/>
            <a:ext cx="2770485" cy="151626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IT = hardware + software + networks used to collect, process, store, and deliver information. It enables organizations to operate, communicate, and make data-driven decisions.</a:t>
            </a:r>
            <a:endParaRPr lang="en-US" sz="1208" dirty="0">
              <a:latin typeface="IBM Plex Sans" panose="020B0503050203000203" pitchFamily="34" charset="0"/>
            </a:endParaRPr>
          </a:p>
        </p:txBody>
      </p:sp>
      <p:sp>
        <p:nvSpPr>
          <p:cNvPr id="7" name="Shape 4"/>
          <p:cNvSpPr/>
          <p:nvPr/>
        </p:nvSpPr>
        <p:spPr>
          <a:xfrm>
            <a:off x="5631567" y="1927573"/>
            <a:ext cx="3099098" cy="2199382"/>
          </a:xfrm>
          <a:prstGeom prst="roundRect">
            <a:avLst>
              <a:gd name="adj" fmla="val 10775"/>
            </a:avLst>
          </a:prstGeom>
          <a:solidFill>
            <a:srgbClr val="D4E9F7"/>
          </a:solidFill>
          <a:ln w="7620">
            <a:solidFill>
              <a:srgbClr val="BACFDD"/>
            </a:solidFill>
            <a:prstDash val="solid"/>
          </a:ln>
        </p:spPr>
      </p:sp>
      <p:sp>
        <p:nvSpPr>
          <p:cNvPr id="8" name="Text 5"/>
          <p:cNvSpPr/>
          <p:nvPr/>
        </p:nvSpPr>
        <p:spPr>
          <a:xfrm>
            <a:off x="5902404" y="2150268"/>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Everyday Examples</a:t>
            </a:r>
            <a:endParaRPr lang="en-US" sz="1625" dirty="0">
              <a:latin typeface="IBM Plex Sans" panose="020B0503050203000203" pitchFamily="34" charset="0"/>
            </a:endParaRPr>
          </a:p>
        </p:txBody>
      </p:sp>
      <p:sp>
        <p:nvSpPr>
          <p:cNvPr id="9" name="Text 6"/>
          <p:cNvSpPr/>
          <p:nvPr/>
        </p:nvSpPr>
        <p:spPr>
          <a:xfrm>
            <a:off x="5960180" y="2613411"/>
            <a:ext cx="2770485" cy="1010841"/>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Computers, smartphones, Wi‑Fi, cloud storage, email systems, and collaboration tools like Microsoft Teams or Google Workspace.</a:t>
            </a:r>
            <a:endParaRPr lang="en-US" sz="1208" dirty="0">
              <a:latin typeface="IBM Plex Sans" panose="020B0503050203000203" pitchFamily="34" charset="0"/>
            </a:endParaRPr>
          </a:p>
        </p:txBody>
      </p:sp>
      <p:sp>
        <p:nvSpPr>
          <p:cNvPr id="10" name="Shape 7"/>
          <p:cNvSpPr/>
          <p:nvPr/>
        </p:nvSpPr>
        <p:spPr>
          <a:xfrm>
            <a:off x="2190155" y="4784428"/>
            <a:ext cx="6356152" cy="1188542"/>
          </a:xfrm>
          <a:prstGeom prst="roundRect">
            <a:avLst>
              <a:gd name="adj" fmla="val 19938"/>
            </a:avLst>
          </a:prstGeom>
          <a:solidFill>
            <a:srgbClr val="D4E9F7"/>
          </a:solidFill>
          <a:ln w="7620">
            <a:solidFill>
              <a:srgbClr val="BACFDD"/>
            </a:solidFill>
            <a:prstDash val="solid"/>
          </a:ln>
        </p:spPr>
      </p:sp>
      <p:sp>
        <p:nvSpPr>
          <p:cNvPr id="11" name="Text 8"/>
          <p:cNvSpPr/>
          <p:nvPr/>
        </p:nvSpPr>
        <p:spPr>
          <a:xfrm>
            <a:off x="2445633" y="4879182"/>
            <a:ext cx="2078633" cy="259755"/>
          </a:xfrm>
          <a:prstGeom prst="rect">
            <a:avLst/>
          </a:prstGeom>
          <a:noFill/>
          <a:ln/>
        </p:spPr>
        <p:txBody>
          <a:bodyPr wrap="none" lIns="0" tIns="0" rIns="0" bIns="0" rtlCol="0" anchor="t"/>
          <a:lstStyle/>
          <a:p>
            <a:pPr>
              <a:lnSpc>
                <a:spcPts val="2042"/>
              </a:lnSpc>
            </a:pPr>
            <a:r>
              <a:rPr lang="en-US" sz="1625" b="1" dirty="0">
                <a:solidFill>
                  <a:srgbClr val="384653"/>
                </a:solidFill>
                <a:latin typeface="IBM Plex Sans" panose="020B0503050203000203" pitchFamily="34" charset="0"/>
                <a:ea typeface="Barlow Bold" pitchFamily="34" charset="-122"/>
                <a:cs typeface="Barlow Bold" pitchFamily="34" charset="-120"/>
              </a:rPr>
              <a:t>Why It Matters</a:t>
            </a:r>
            <a:endParaRPr lang="en-US" sz="1625" dirty="0">
              <a:latin typeface="IBM Plex Sans" panose="020B0503050203000203" pitchFamily="34" charset="0"/>
            </a:endParaRPr>
          </a:p>
        </p:txBody>
      </p:sp>
      <p:sp>
        <p:nvSpPr>
          <p:cNvPr id="12" name="Text 9"/>
          <p:cNvSpPr/>
          <p:nvPr/>
        </p:nvSpPr>
        <p:spPr>
          <a:xfrm>
            <a:off x="2518768" y="5161639"/>
            <a:ext cx="6027539" cy="505420"/>
          </a:xfrm>
          <a:prstGeom prst="rect">
            <a:avLst/>
          </a:prstGeom>
          <a:noFill/>
          <a:ln/>
        </p:spPr>
        <p:txBody>
          <a:bodyPr wrap="square" lIns="0" tIns="0" rIns="0" bIns="0" rtlCol="0" anchor="t"/>
          <a:lstStyle/>
          <a:p>
            <a:pPr>
              <a:lnSpc>
                <a:spcPts val="1958"/>
              </a:lnSpc>
            </a:pPr>
            <a:r>
              <a:rPr lang="en-US" sz="1208" dirty="0">
                <a:solidFill>
                  <a:srgbClr val="384653"/>
                </a:solidFill>
                <a:latin typeface="IBM Plex Sans" panose="020B0503050203000203" pitchFamily="34" charset="0"/>
                <a:ea typeface="Montserrat" pitchFamily="34" charset="-122"/>
                <a:cs typeface="Montserrat" pitchFamily="34" charset="-120"/>
              </a:rPr>
              <a:t>IT speeds up processes, improves access to information, and reduces manual work — making organizations more efficient and responsive.</a:t>
            </a:r>
            <a:endParaRPr lang="en-US" sz="1208" dirty="0">
              <a:latin typeface="IBM Plex Sans" panose="020B0503050203000203" pitchFamily="34" charset="0"/>
            </a:endParaRPr>
          </a:p>
        </p:txBody>
      </p:sp>
      <p:sp>
        <p:nvSpPr>
          <p:cNvPr id="13" name="Text 10"/>
          <p:cNvSpPr/>
          <p:nvPr/>
        </p:nvSpPr>
        <p:spPr>
          <a:xfrm>
            <a:off x="5203924" y="5726609"/>
            <a:ext cx="6356152" cy="404416"/>
          </a:xfrm>
          <a:prstGeom prst="rect">
            <a:avLst/>
          </a:prstGeom>
          <a:noFill/>
          <a:ln/>
        </p:spPr>
        <p:txBody>
          <a:bodyPr wrap="square" lIns="0" tIns="0" rIns="0" bIns="0" rtlCol="0" anchor="t"/>
          <a:lstStyle/>
          <a:p>
            <a:pPr>
              <a:lnSpc>
                <a:spcPts val="1583"/>
              </a:lnSpc>
            </a:pPr>
            <a:endParaRPr lang="en-US" sz="958" dirty="0">
              <a:latin typeface="IBM Plex Sans" panose="020B050305020300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1994396"/>
            <a:ext cx="6297018" cy="1033463"/>
          </a:xfrm>
          <a:prstGeom prst="rect">
            <a:avLst/>
          </a:prstGeom>
          <a:noFill/>
          <a:ln/>
        </p:spPr>
        <p:txBody>
          <a:bodyPr wrap="square" lIns="0" tIns="0" rIns="0" bIns="0" rtlCol="0" anchor="t"/>
          <a:lstStyle/>
          <a:p>
            <a:pPr>
              <a:lnSpc>
                <a:spcPts val="4042"/>
              </a:lnSpc>
            </a:pPr>
            <a:r>
              <a:rPr lang="en-US" sz="3600" b="1" u="sng" dirty="0">
                <a:solidFill>
                  <a:srgbClr val="0070C0"/>
                </a:solidFill>
                <a:latin typeface="Arial Rounded MT Bold" panose="020F0704030504030204" pitchFamily="34" charset="0"/>
                <a:ea typeface="Outfit Medium" pitchFamily="34" charset="-122"/>
                <a:cs typeface="Outfit Medium" pitchFamily="34" charset="-120"/>
              </a:rPr>
              <a:t>Overview of Data-Driven Decision Making</a:t>
            </a:r>
            <a:endParaRPr lang="en-US" sz="3600" b="1" u="sng" dirty="0">
              <a:solidFill>
                <a:srgbClr val="0070C0"/>
              </a:solidFill>
              <a:latin typeface="Arial Rounded MT Bold" panose="020F0704030504030204" pitchFamily="34" charset="0"/>
            </a:endParaRPr>
          </a:p>
        </p:txBody>
      </p:sp>
      <p:sp>
        <p:nvSpPr>
          <p:cNvPr id="4" name="Text 1"/>
          <p:cNvSpPr/>
          <p:nvPr/>
        </p:nvSpPr>
        <p:spPr>
          <a:xfrm>
            <a:off x="661492" y="3275906"/>
            <a:ext cx="8502828" cy="1587698"/>
          </a:xfrm>
          <a:prstGeom prst="rect">
            <a:avLst/>
          </a:prstGeom>
          <a:noFill/>
          <a:ln/>
        </p:spPr>
        <p:txBody>
          <a:bodyPr wrap="square" lIns="0" tIns="0" rIns="0" bIns="0" rtlCol="0" anchor="t"/>
          <a:lstStyle/>
          <a:p>
            <a:pPr>
              <a:lnSpc>
                <a:spcPts val="2083"/>
              </a:lnSpc>
            </a:pPr>
            <a:r>
              <a:rPr lang="en-US" sz="1600" dirty="0">
                <a:solidFill>
                  <a:srgbClr val="666666"/>
                </a:solidFill>
                <a:latin typeface="IBM Plex Sans" panose="020B0503050203000203" pitchFamily="34" charset="0"/>
                <a:ea typeface="IBM Plex Sans" pitchFamily="34" charset="-122"/>
                <a:cs typeface="IBM Plex Sans" pitchFamily="34" charset="-120"/>
              </a:rPr>
              <a:t>In today's fast-paced world, making informed decisions is more critical than ever. Data-Driven Decision Making (DDDM) is a methodology that empowers individuals and organizations to make strategic choices based on factual insights derived from data, rather than intuition or guesswork. This presentation will guide you through the core principles, benefits, processes, and common challenges of DDDM, preparing you to leverage data effectively in your academic and professional pursuits.</a:t>
            </a:r>
            <a:endParaRPr lang="en-US" sz="1600" dirty="0">
              <a:latin typeface="IBM Plex Sans" panose="020B0503050203000203"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94557"/>
            <a:ext cx="5686028" cy="413444"/>
          </a:xfrm>
          <a:prstGeom prst="rect">
            <a:avLst/>
          </a:prstGeom>
          <a:noFill/>
          <a:ln/>
        </p:spPr>
        <p:txBody>
          <a:bodyPr wrap="none" lIns="0" tIns="0" rIns="0" bIns="0" rtlCol="0" anchor="t"/>
          <a:lstStyle/>
          <a:p>
            <a:pPr>
              <a:lnSpc>
                <a:spcPts val="3250"/>
              </a:lnSpc>
            </a:pPr>
            <a:r>
              <a:rPr lang="en-US" sz="2800" dirty="0">
                <a:latin typeface="IBM Plex Sans" panose="020B0503050203000203" pitchFamily="34" charset="0"/>
                <a:ea typeface="Outfit Medium" pitchFamily="34" charset="-122"/>
                <a:cs typeface="Outfit Medium" pitchFamily="34" charset="-120"/>
              </a:rPr>
              <a:t>What is Data-Driven Decision Making?</a:t>
            </a:r>
            <a:endParaRPr lang="en-US" sz="2800" dirty="0">
              <a:latin typeface="IBM Plex Sans" panose="020B0503050203000203" pitchFamily="34" charset="0"/>
            </a:endParaRPr>
          </a:p>
        </p:txBody>
      </p:sp>
      <p:sp>
        <p:nvSpPr>
          <p:cNvPr id="3" name="Text 1"/>
          <p:cNvSpPr/>
          <p:nvPr/>
        </p:nvSpPr>
        <p:spPr>
          <a:xfrm>
            <a:off x="661492" y="1638697"/>
            <a:ext cx="10869018" cy="793849"/>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Data-Driven Decision Making (DDDM) is an organizational approach to making strategic business decisions based on objective data rather than subjective observations or intuition. It involves collecting, analyzing, and interpreting data to gain actionable insights that support various aspects of an organization, from product development and marketing to operational efficiency and customer service.</a:t>
            </a:r>
            <a:endParaRPr lang="en-US" sz="1400" dirty="0">
              <a:latin typeface="IBM Plex Sans" panose="020B0503050203000203" pitchFamily="34" charset="0"/>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92" y="2618582"/>
            <a:ext cx="413444" cy="413444"/>
          </a:xfrm>
          <a:prstGeom prst="rect">
            <a:avLst/>
          </a:prstGeom>
        </p:spPr>
      </p:pic>
      <p:sp>
        <p:nvSpPr>
          <p:cNvPr id="5" name="Text 2"/>
          <p:cNvSpPr/>
          <p:nvPr/>
        </p:nvSpPr>
        <p:spPr>
          <a:xfrm>
            <a:off x="661492" y="3238698"/>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Informed Choices</a:t>
            </a:r>
            <a:endParaRPr lang="en-US" dirty="0">
              <a:latin typeface="IBM Plex Sans" panose="020B0503050203000203" pitchFamily="34" charset="0"/>
            </a:endParaRPr>
          </a:p>
        </p:txBody>
      </p:sp>
      <p:sp>
        <p:nvSpPr>
          <p:cNvPr id="6" name="Text 3"/>
          <p:cNvSpPr/>
          <p:nvPr/>
        </p:nvSpPr>
        <p:spPr>
          <a:xfrm>
            <a:off x="661492" y="3596382"/>
            <a:ext cx="5331123" cy="529233"/>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Moves beyond gut feelings, relying on concrete evidence to shape strategies.</a:t>
            </a:r>
            <a:endParaRPr lang="en-US" sz="1400" dirty="0">
              <a:latin typeface="IBM Plex Sans" panose="020B0503050203000203" pitchFamily="34" charset="0"/>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9287" y="2618582"/>
            <a:ext cx="413444" cy="413444"/>
          </a:xfrm>
          <a:prstGeom prst="rect">
            <a:avLst/>
          </a:prstGeom>
        </p:spPr>
      </p:pic>
      <p:sp>
        <p:nvSpPr>
          <p:cNvPr id="8" name="Text 4"/>
          <p:cNvSpPr/>
          <p:nvPr/>
        </p:nvSpPr>
        <p:spPr>
          <a:xfrm>
            <a:off x="6199287" y="3238698"/>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Objective Insights</a:t>
            </a:r>
            <a:endParaRPr lang="en-US" dirty="0">
              <a:latin typeface="IBM Plex Sans" panose="020B0503050203000203" pitchFamily="34" charset="0"/>
            </a:endParaRPr>
          </a:p>
        </p:txBody>
      </p:sp>
      <p:sp>
        <p:nvSpPr>
          <p:cNvPr id="9" name="Text 5"/>
          <p:cNvSpPr/>
          <p:nvPr/>
        </p:nvSpPr>
        <p:spPr>
          <a:xfrm>
            <a:off x="6199287" y="3596382"/>
            <a:ext cx="5331222" cy="529233"/>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Uncovers hidden patterns and correlations in data, revealing opportunities or risks.</a:t>
            </a:r>
            <a:endParaRPr lang="en-US" sz="1400" dirty="0">
              <a:latin typeface="IBM Plex Sans" panose="020B0503050203000203" pitchFamily="34" charset="0"/>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492" y="4456311"/>
            <a:ext cx="413444" cy="413444"/>
          </a:xfrm>
          <a:prstGeom prst="rect">
            <a:avLst/>
          </a:prstGeom>
        </p:spPr>
      </p:pic>
      <p:sp>
        <p:nvSpPr>
          <p:cNvPr id="11" name="Text 6"/>
          <p:cNvSpPr/>
          <p:nvPr/>
        </p:nvSpPr>
        <p:spPr>
          <a:xfrm>
            <a:off x="661492" y="5076428"/>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Strategic Alignment</a:t>
            </a:r>
            <a:endParaRPr lang="en-US" dirty="0">
              <a:latin typeface="IBM Plex Sans" panose="020B0503050203000203" pitchFamily="34" charset="0"/>
            </a:endParaRPr>
          </a:p>
        </p:txBody>
      </p:sp>
      <p:sp>
        <p:nvSpPr>
          <p:cNvPr id="12" name="Text 7"/>
          <p:cNvSpPr/>
          <p:nvPr/>
        </p:nvSpPr>
        <p:spPr>
          <a:xfrm>
            <a:off x="661492" y="5434112"/>
            <a:ext cx="5331123" cy="529233"/>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Ensures decisions are aligned with organizational goals, driving measurable outcomes.</a:t>
            </a:r>
            <a:endParaRPr lang="en-US" sz="1400" dirty="0">
              <a:latin typeface="IBM Plex Sans" panose="020B0503050203000203" pitchFamily="34" charset="0"/>
            </a:endParaRPr>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9287" y="4456311"/>
            <a:ext cx="413444" cy="413444"/>
          </a:xfrm>
          <a:prstGeom prst="rect">
            <a:avLst/>
          </a:prstGeom>
        </p:spPr>
      </p:pic>
      <p:sp>
        <p:nvSpPr>
          <p:cNvPr id="14" name="Text 8"/>
          <p:cNvSpPr/>
          <p:nvPr/>
        </p:nvSpPr>
        <p:spPr>
          <a:xfrm>
            <a:off x="6199287" y="5076428"/>
            <a:ext cx="216783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Enhanced Performance</a:t>
            </a:r>
            <a:endParaRPr lang="en-US" dirty="0">
              <a:latin typeface="IBM Plex Sans" panose="020B0503050203000203" pitchFamily="34" charset="0"/>
            </a:endParaRPr>
          </a:p>
        </p:txBody>
      </p:sp>
      <p:sp>
        <p:nvSpPr>
          <p:cNvPr id="15" name="Text 9"/>
          <p:cNvSpPr/>
          <p:nvPr/>
        </p:nvSpPr>
        <p:spPr>
          <a:xfrm>
            <a:off x="6199287" y="5434112"/>
            <a:ext cx="5331222" cy="529233"/>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Leads to better resource allocation, improved efficiency, and increased profitability.</a:t>
            </a:r>
            <a:endParaRPr lang="en-US" sz="1400" dirty="0">
              <a:latin typeface="IBM Plex Sans" panose="020B0503050203000203"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486966"/>
            <a:ext cx="6989961" cy="413444"/>
          </a:xfrm>
          <a:prstGeom prst="rect">
            <a:avLst/>
          </a:prstGeom>
          <a:noFill/>
          <a:ln/>
        </p:spPr>
        <p:txBody>
          <a:bodyPr wrap="none" lIns="0" tIns="0" rIns="0" bIns="0" rtlCol="0" anchor="t"/>
          <a:lstStyle/>
          <a:p>
            <a:pPr>
              <a:lnSpc>
                <a:spcPts val="3250"/>
              </a:lnSpc>
            </a:pPr>
            <a:r>
              <a:rPr lang="en-US" sz="2800" dirty="0">
                <a:latin typeface="IBM Plex Sans" panose="020B0503050203000203" pitchFamily="34" charset="0"/>
                <a:ea typeface="Outfit Medium" pitchFamily="34" charset="-122"/>
                <a:cs typeface="Outfit Medium" pitchFamily="34" charset="-120"/>
              </a:rPr>
              <a:t>Core Principles of Data-Driven Decision Making</a:t>
            </a:r>
            <a:endParaRPr lang="en-US" sz="2800" dirty="0">
              <a:latin typeface="IBM Plex Sans" panose="020B0503050203000203" pitchFamily="34" charset="0"/>
            </a:endParaRPr>
          </a:p>
        </p:txBody>
      </p:sp>
      <p:sp>
        <p:nvSpPr>
          <p:cNvPr id="3" name="Text 1"/>
          <p:cNvSpPr/>
          <p:nvPr/>
        </p:nvSpPr>
        <p:spPr>
          <a:xfrm>
            <a:off x="661492" y="1231107"/>
            <a:ext cx="10869018" cy="529233"/>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Effective DDDM isn't just about having data; it's about adopting a mindset guided by several key principles. These principles ensure that data is used responsibly and effectively to foster growth and innovation.</a:t>
            </a:r>
            <a:endParaRPr lang="en-US" sz="1400" dirty="0">
              <a:latin typeface="IBM Plex Sans" panose="020B0503050203000203" pitchFamily="34" charset="0"/>
            </a:endParaRPr>
          </a:p>
        </p:txBody>
      </p:sp>
      <p:sp>
        <p:nvSpPr>
          <p:cNvPr id="4" name="Shape 2"/>
          <p:cNvSpPr/>
          <p:nvPr/>
        </p:nvSpPr>
        <p:spPr>
          <a:xfrm>
            <a:off x="661492" y="2194421"/>
            <a:ext cx="3512741" cy="2013943"/>
          </a:xfrm>
          <a:prstGeom prst="roundRect">
            <a:avLst>
              <a:gd name="adj" fmla="val 4540"/>
            </a:avLst>
          </a:prstGeom>
          <a:solidFill>
            <a:srgbClr val="FFFFFF">
              <a:alpha val="95000"/>
            </a:srgbClr>
          </a:solidFill>
          <a:ln/>
          <a:effectLst>
            <a:outerShdw dist="17780" dir="2700000" algn="bl" rotWithShape="0">
              <a:srgbClr val="B5C1E2">
                <a:alpha val="100000"/>
              </a:srgbClr>
            </a:outerShdw>
          </a:effectLst>
        </p:spPr>
      </p:sp>
      <p:sp>
        <p:nvSpPr>
          <p:cNvPr id="5" name="Shape 3"/>
          <p:cNvSpPr/>
          <p:nvPr/>
        </p:nvSpPr>
        <p:spPr>
          <a:xfrm>
            <a:off x="661492" y="2175371"/>
            <a:ext cx="3512741" cy="76200"/>
          </a:xfrm>
          <a:prstGeom prst="roundRect">
            <a:avLst>
              <a:gd name="adj" fmla="val 195349"/>
            </a:avLst>
          </a:prstGeom>
          <a:solidFill>
            <a:srgbClr val="A2B9F9"/>
          </a:solidFill>
          <a:ln/>
        </p:spPr>
      </p:sp>
      <p:sp>
        <p:nvSpPr>
          <p:cNvPr id="6" name="Shape 4"/>
          <p:cNvSpPr/>
          <p:nvPr/>
        </p:nvSpPr>
        <p:spPr>
          <a:xfrm>
            <a:off x="2169816" y="1946375"/>
            <a:ext cx="496094" cy="496094"/>
          </a:xfrm>
          <a:prstGeom prst="roundRect">
            <a:avLst>
              <a:gd name="adj" fmla="val 153600"/>
            </a:avLst>
          </a:prstGeom>
          <a:solidFill>
            <a:srgbClr val="A2B9F9"/>
          </a:solidFill>
          <a:ln/>
        </p:spPr>
      </p:sp>
      <p:sp>
        <p:nvSpPr>
          <p:cNvPr id="7" name="Text 5"/>
          <p:cNvSpPr/>
          <p:nvPr/>
        </p:nvSpPr>
        <p:spPr>
          <a:xfrm>
            <a:off x="2318644" y="2070397"/>
            <a:ext cx="198438" cy="248047"/>
          </a:xfrm>
          <a:prstGeom prst="rect">
            <a:avLst/>
          </a:prstGeom>
          <a:noFill/>
          <a:ln/>
        </p:spPr>
        <p:txBody>
          <a:bodyPr wrap="none" lIns="0" tIns="0" rIns="0" bIns="0" rtlCol="0" anchor="t"/>
          <a:lstStyle/>
          <a:p>
            <a:pPr>
              <a:lnSpc>
                <a:spcPts val="2500"/>
              </a:lnSpc>
            </a:pPr>
            <a:r>
              <a:rPr lang="en-US" sz="1600" dirty="0">
                <a:latin typeface="IBM Plex Sans" panose="020B0503050203000203" pitchFamily="34" charset="0"/>
                <a:ea typeface="Outfit Medium" pitchFamily="34" charset="-122"/>
                <a:cs typeface="Outfit Medium" pitchFamily="34" charset="-120"/>
              </a:rPr>
              <a:t>1</a:t>
            </a:r>
            <a:endParaRPr lang="en-US" sz="1600" dirty="0">
              <a:latin typeface="IBM Plex Sans" panose="020B0503050203000203" pitchFamily="34" charset="0"/>
            </a:endParaRPr>
          </a:p>
        </p:txBody>
      </p:sp>
      <p:sp>
        <p:nvSpPr>
          <p:cNvPr id="8" name="Text 6"/>
          <p:cNvSpPr/>
          <p:nvPr/>
        </p:nvSpPr>
        <p:spPr>
          <a:xfrm>
            <a:off x="845840" y="2547769"/>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Accuracy &amp; Reliability</a:t>
            </a:r>
            <a:endParaRPr lang="en-US" dirty="0">
              <a:latin typeface="IBM Plex Sans" panose="020B0503050203000203" pitchFamily="34" charset="0"/>
            </a:endParaRPr>
          </a:p>
        </p:txBody>
      </p:sp>
      <p:sp>
        <p:nvSpPr>
          <p:cNvPr id="9" name="Text 7"/>
          <p:cNvSpPr/>
          <p:nvPr/>
        </p:nvSpPr>
        <p:spPr>
          <a:xfrm>
            <a:off x="845840" y="2854693"/>
            <a:ext cx="3144044" cy="1058466"/>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Decisions are only as good as the data they're based on. Ensure data sources are credible and data collection methods are robust to maintain accuracy and reliability.</a:t>
            </a:r>
            <a:endParaRPr lang="en-US" sz="1400" dirty="0">
              <a:latin typeface="IBM Plex Sans" panose="020B0503050203000203" pitchFamily="34" charset="0"/>
            </a:endParaRPr>
          </a:p>
        </p:txBody>
      </p:sp>
      <p:sp>
        <p:nvSpPr>
          <p:cNvPr id="10" name="Shape 8"/>
          <p:cNvSpPr/>
          <p:nvPr/>
        </p:nvSpPr>
        <p:spPr>
          <a:xfrm>
            <a:off x="4339531" y="2194421"/>
            <a:ext cx="3512840" cy="2013943"/>
          </a:xfrm>
          <a:prstGeom prst="roundRect">
            <a:avLst>
              <a:gd name="adj" fmla="val 4540"/>
            </a:avLst>
          </a:prstGeom>
          <a:solidFill>
            <a:srgbClr val="FFFFFF">
              <a:alpha val="95000"/>
            </a:srgbClr>
          </a:solidFill>
          <a:ln/>
          <a:effectLst>
            <a:outerShdw dist="17780" dir="2700000" algn="bl" rotWithShape="0">
              <a:srgbClr val="B5C1E2">
                <a:alpha val="100000"/>
              </a:srgbClr>
            </a:outerShdw>
          </a:effectLst>
        </p:spPr>
      </p:sp>
      <p:sp>
        <p:nvSpPr>
          <p:cNvPr id="11" name="Shape 9"/>
          <p:cNvSpPr/>
          <p:nvPr/>
        </p:nvSpPr>
        <p:spPr>
          <a:xfrm>
            <a:off x="4339531" y="2175371"/>
            <a:ext cx="3512840" cy="76200"/>
          </a:xfrm>
          <a:prstGeom prst="roundRect">
            <a:avLst>
              <a:gd name="adj" fmla="val 195349"/>
            </a:avLst>
          </a:prstGeom>
          <a:solidFill>
            <a:srgbClr val="A2B9F9"/>
          </a:solidFill>
          <a:ln/>
        </p:spPr>
      </p:sp>
      <p:sp>
        <p:nvSpPr>
          <p:cNvPr id="12" name="Shape 10"/>
          <p:cNvSpPr/>
          <p:nvPr/>
        </p:nvSpPr>
        <p:spPr>
          <a:xfrm>
            <a:off x="5847855" y="1946375"/>
            <a:ext cx="496094" cy="496094"/>
          </a:xfrm>
          <a:prstGeom prst="roundRect">
            <a:avLst>
              <a:gd name="adj" fmla="val 153600"/>
            </a:avLst>
          </a:prstGeom>
          <a:solidFill>
            <a:srgbClr val="A2B9F9"/>
          </a:solidFill>
          <a:ln/>
        </p:spPr>
      </p:sp>
      <p:sp>
        <p:nvSpPr>
          <p:cNvPr id="13" name="Text 11"/>
          <p:cNvSpPr/>
          <p:nvPr/>
        </p:nvSpPr>
        <p:spPr>
          <a:xfrm>
            <a:off x="5996682" y="2070397"/>
            <a:ext cx="198438" cy="248047"/>
          </a:xfrm>
          <a:prstGeom prst="rect">
            <a:avLst/>
          </a:prstGeom>
          <a:noFill/>
          <a:ln/>
        </p:spPr>
        <p:txBody>
          <a:bodyPr wrap="none" lIns="0" tIns="0" rIns="0" bIns="0" rtlCol="0" anchor="t"/>
          <a:lstStyle/>
          <a:p>
            <a:pPr>
              <a:lnSpc>
                <a:spcPts val="2500"/>
              </a:lnSpc>
            </a:pPr>
            <a:r>
              <a:rPr lang="en-US" sz="1600" dirty="0">
                <a:latin typeface="IBM Plex Sans" panose="020B0503050203000203" pitchFamily="34" charset="0"/>
                <a:ea typeface="Outfit Medium" pitchFamily="34" charset="-122"/>
                <a:cs typeface="Outfit Medium" pitchFamily="34" charset="-120"/>
              </a:rPr>
              <a:t>2</a:t>
            </a:r>
            <a:endParaRPr lang="en-US" sz="1600" dirty="0">
              <a:latin typeface="IBM Plex Sans" panose="020B0503050203000203" pitchFamily="34" charset="0"/>
            </a:endParaRPr>
          </a:p>
        </p:txBody>
      </p:sp>
      <p:sp>
        <p:nvSpPr>
          <p:cNvPr id="14" name="Text 12"/>
          <p:cNvSpPr/>
          <p:nvPr/>
        </p:nvSpPr>
        <p:spPr>
          <a:xfrm>
            <a:off x="4523880" y="2607866"/>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Relevance</a:t>
            </a:r>
            <a:endParaRPr lang="en-US" dirty="0">
              <a:latin typeface="IBM Plex Sans" panose="020B0503050203000203" pitchFamily="34" charset="0"/>
            </a:endParaRPr>
          </a:p>
        </p:txBody>
      </p:sp>
      <p:sp>
        <p:nvSpPr>
          <p:cNvPr id="15" name="Text 13"/>
          <p:cNvSpPr/>
          <p:nvPr/>
        </p:nvSpPr>
        <p:spPr>
          <a:xfrm>
            <a:off x="4523879" y="2965550"/>
            <a:ext cx="3144143" cy="1058466"/>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Focus on data that directly addresses the problem or question at hand. Irrelevant data can lead to distractions and skewed interpretations.</a:t>
            </a:r>
            <a:endParaRPr lang="en-US" sz="1400" dirty="0">
              <a:latin typeface="IBM Plex Sans" panose="020B0503050203000203" pitchFamily="34" charset="0"/>
            </a:endParaRPr>
          </a:p>
        </p:txBody>
      </p:sp>
      <p:sp>
        <p:nvSpPr>
          <p:cNvPr id="16" name="Shape 14"/>
          <p:cNvSpPr/>
          <p:nvPr/>
        </p:nvSpPr>
        <p:spPr>
          <a:xfrm>
            <a:off x="8017670" y="2194421"/>
            <a:ext cx="3512741" cy="2013943"/>
          </a:xfrm>
          <a:prstGeom prst="roundRect">
            <a:avLst>
              <a:gd name="adj" fmla="val 4540"/>
            </a:avLst>
          </a:prstGeom>
          <a:solidFill>
            <a:srgbClr val="FFFFFF">
              <a:alpha val="95000"/>
            </a:srgbClr>
          </a:solidFill>
          <a:ln/>
          <a:effectLst>
            <a:outerShdw dist="17780" dir="2700000" algn="bl" rotWithShape="0">
              <a:srgbClr val="B5C1E2">
                <a:alpha val="100000"/>
              </a:srgbClr>
            </a:outerShdw>
          </a:effectLst>
        </p:spPr>
      </p:sp>
      <p:sp>
        <p:nvSpPr>
          <p:cNvPr id="17" name="Shape 15"/>
          <p:cNvSpPr/>
          <p:nvPr/>
        </p:nvSpPr>
        <p:spPr>
          <a:xfrm>
            <a:off x="8017670" y="2175371"/>
            <a:ext cx="3512741" cy="76200"/>
          </a:xfrm>
          <a:prstGeom prst="roundRect">
            <a:avLst>
              <a:gd name="adj" fmla="val 195349"/>
            </a:avLst>
          </a:prstGeom>
          <a:solidFill>
            <a:srgbClr val="A2B9F9"/>
          </a:solidFill>
          <a:ln/>
        </p:spPr>
      </p:sp>
      <p:sp>
        <p:nvSpPr>
          <p:cNvPr id="18" name="Shape 16"/>
          <p:cNvSpPr/>
          <p:nvPr/>
        </p:nvSpPr>
        <p:spPr>
          <a:xfrm>
            <a:off x="9525993" y="1946375"/>
            <a:ext cx="496094" cy="496094"/>
          </a:xfrm>
          <a:prstGeom prst="roundRect">
            <a:avLst>
              <a:gd name="adj" fmla="val 153600"/>
            </a:avLst>
          </a:prstGeom>
          <a:solidFill>
            <a:srgbClr val="A2B9F9"/>
          </a:solidFill>
          <a:ln/>
        </p:spPr>
      </p:sp>
      <p:sp>
        <p:nvSpPr>
          <p:cNvPr id="19" name="Text 17"/>
          <p:cNvSpPr/>
          <p:nvPr/>
        </p:nvSpPr>
        <p:spPr>
          <a:xfrm>
            <a:off x="9674820" y="2070397"/>
            <a:ext cx="198438" cy="248047"/>
          </a:xfrm>
          <a:prstGeom prst="rect">
            <a:avLst/>
          </a:prstGeom>
          <a:noFill/>
          <a:ln/>
        </p:spPr>
        <p:txBody>
          <a:bodyPr wrap="none" lIns="0" tIns="0" rIns="0" bIns="0" rtlCol="0" anchor="t"/>
          <a:lstStyle/>
          <a:p>
            <a:pPr>
              <a:lnSpc>
                <a:spcPts val="2500"/>
              </a:lnSpc>
            </a:pPr>
            <a:r>
              <a:rPr lang="en-US" sz="1600" dirty="0">
                <a:latin typeface="IBM Plex Sans" panose="020B0503050203000203" pitchFamily="34" charset="0"/>
                <a:ea typeface="Outfit Medium" pitchFamily="34" charset="-122"/>
                <a:cs typeface="Outfit Medium" pitchFamily="34" charset="-120"/>
              </a:rPr>
              <a:t>3</a:t>
            </a:r>
            <a:endParaRPr lang="en-US" sz="1600" dirty="0">
              <a:latin typeface="IBM Plex Sans" panose="020B0503050203000203" pitchFamily="34" charset="0"/>
            </a:endParaRPr>
          </a:p>
        </p:txBody>
      </p:sp>
      <p:sp>
        <p:nvSpPr>
          <p:cNvPr id="20" name="Text 18"/>
          <p:cNvSpPr/>
          <p:nvPr/>
        </p:nvSpPr>
        <p:spPr>
          <a:xfrm>
            <a:off x="8195013" y="2526885"/>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Accessibility</a:t>
            </a:r>
            <a:endParaRPr lang="en-US" dirty="0">
              <a:latin typeface="IBM Plex Sans" panose="020B0503050203000203" pitchFamily="34" charset="0"/>
            </a:endParaRPr>
          </a:p>
        </p:txBody>
      </p:sp>
      <p:sp>
        <p:nvSpPr>
          <p:cNvPr id="21" name="Text 19"/>
          <p:cNvSpPr/>
          <p:nvPr/>
        </p:nvSpPr>
        <p:spPr>
          <a:xfrm>
            <a:off x="8202018" y="2847122"/>
            <a:ext cx="3144044" cy="1058466"/>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Data should be readily available to those who need it, in an understandable format. Tools and training can help democratize data access across an organization.</a:t>
            </a:r>
            <a:endParaRPr lang="en-US" sz="1400" dirty="0">
              <a:latin typeface="IBM Plex Sans" panose="020B0503050203000203" pitchFamily="34" charset="0"/>
            </a:endParaRPr>
          </a:p>
        </p:txBody>
      </p:sp>
      <p:sp>
        <p:nvSpPr>
          <p:cNvPr id="22" name="Shape 20"/>
          <p:cNvSpPr/>
          <p:nvPr/>
        </p:nvSpPr>
        <p:spPr>
          <a:xfrm>
            <a:off x="661492" y="4621709"/>
            <a:ext cx="5351760" cy="1749326"/>
          </a:xfrm>
          <a:prstGeom prst="roundRect">
            <a:avLst>
              <a:gd name="adj" fmla="val 5227"/>
            </a:avLst>
          </a:prstGeom>
          <a:solidFill>
            <a:srgbClr val="FFFFFF">
              <a:alpha val="95000"/>
            </a:srgbClr>
          </a:solidFill>
          <a:ln/>
          <a:effectLst>
            <a:outerShdw dist="17780" dir="2700000" algn="bl" rotWithShape="0">
              <a:srgbClr val="B5C1E2">
                <a:alpha val="100000"/>
              </a:srgbClr>
            </a:outerShdw>
          </a:effectLst>
        </p:spPr>
      </p:sp>
      <p:sp>
        <p:nvSpPr>
          <p:cNvPr id="23" name="Shape 21"/>
          <p:cNvSpPr/>
          <p:nvPr/>
        </p:nvSpPr>
        <p:spPr>
          <a:xfrm>
            <a:off x="661492" y="4602658"/>
            <a:ext cx="5351760" cy="76200"/>
          </a:xfrm>
          <a:prstGeom prst="roundRect">
            <a:avLst>
              <a:gd name="adj" fmla="val 195349"/>
            </a:avLst>
          </a:prstGeom>
          <a:solidFill>
            <a:srgbClr val="A2B9F9"/>
          </a:solidFill>
          <a:ln/>
        </p:spPr>
      </p:sp>
      <p:sp>
        <p:nvSpPr>
          <p:cNvPr id="24" name="Shape 22"/>
          <p:cNvSpPr/>
          <p:nvPr/>
        </p:nvSpPr>
        <p:spPr>
          <a:xfrm>
            <a:off x="3089276" y="4373662"/>
            <a:ext cx="496094" cy="496094"/>
          </a:xfrm>
          <a:prstGeom prst="roundRect">
            <a:avLst>
              <a:gd name="adj" fmla="val 153600"/>
            </a:avLst>
          </a:prstGeom>
          <a:solidFill>
            <a:srgbClr val="A2B9F9"/>
          </a:solidFill>
          <a:ln/>
        </p:spPr>
      </p:sp>
      <p:sp>
        <p:nvSpPr>
          <p:cNvPr id="25" name="Text 23"/>
          <p:cNvSpPr/>
          <p:nvPr/>
        </p:nvSpPr>
        <p:spPr>
          <a:xfrm>
            <a:off x="3238104" y="4497685"/>
            <a:ext cx="198438" cy="248047"/>
          </a:xfrm>
          <a:prstGeom prst="rect">
            <a:avLst/>
          </a:prstGeom>
          <a:noFill/>
          <a:ln/>
        </p:spPr>
        <p:txBody>
          <a:bodyPr wrap="none" lIns="0" tIns="0" rIns="0" bIns="0" rtlCol="0" anchor="t"/>
          <a:lstStyle/>
          <a:p>
            <a:pPr>
              <a:lnSpc>
                <a:spcPts val="2500"/>
              </a:lnSpc>
            </a:pPr>
            <a:r>
              <a:rPr lang="en-US" sz="1600" dirty="0">
                <a:latin typeface="IBM Plex Sans" panose="020B0503050203000203" pitchFamily="34" charset="0"/>
                <a:ea typeface="Outfit Medium" pitchFamily="34" charset="-122"/>
                <a:cs typeface="Outfit Medium" pitchFamily="34" charset="-120"/>
              </a:rPr>
              <a:t>4</a:t>
            </a:r>
            <a:endParaRPr lang="en-US" sz="1600" dirty="0">
              <a:latin typeface="IBM Plex Sans" panose="020B0503050203000203" pitchFamily="34" charset="0"/>
            </a:endParaRPr>
          </a:p>
        </p:txBody>
      </p:sp>
      <p:sp>
        <p:nvSpPr>
          <p:cNvPr id="26" name="Text 24"/>
          <p:cNvSpPr/>
          <p:nvPr/>
        </p:nvSpPr>
        <p:spPr>
          <a:xfrm>
            <a:off x="845840" y="5035153"/>
            <a:ext cx="2067421"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Actionability</a:t>
            </a:r>
            <a:endParaRPr lang="en-US" dirty="0">
              <a:latin typeface="IBM Plex Sans" panose="020B0503050203000203" pitchFamily="34" charset="0"/>
            </a:endParaRPr>
          </a:p>
        </p:txBody>
      </p:sp>
      <p:sp>
        <p:nvSpPr>
          <p:cNvPr id="27" name="Text 25"/>
          <p:cNvSpPr/>
          <p:nvPr/>
        </p:nvSpPr>
        <p:spPr>
          <a:xfrm>
            <a:off x="845840" y="5392837"/>
            <a:ext cx="4983063" cy="793849"/>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The ultimate goal of data analysis is to generate insights that can be acted upon. If data doesn't lead to a clear course of action, its value is diminished.</a:t>
            </a:r>
            <a:endParaRPr lang="en-US" sz="1400" dirty="0">
              <a:latin typeface="IBM Plex Sans" panose="020B0503050203000203" pitchFamily="34" charset="0"/>
            </a:endParaRPr>
          </a:p>
        </p:txBody>
      </p:sp>
      <p:sp>
        <p:nvSpPr>
          <p:cNvPr id="28" name="Shape 26"/>
          <p:cNvSpPr/>
          <p:nvPr/>
        </p:nvSpPr>
        <p:spPr>
          <a:xfrm>
            <a:off x="6178551" y="4621709"/>
            <a:ext cx="5351859" cy="1749326"/>
          </a:xfrm>
          <a:prstGeom prst="roundRect">
            <a:avLst>
              <a:gd name="adj" fmla="val 5227"/>
            </a:avLst>
          </a:prstGeom>
          <a:solidFill>
            <a:srgbClr val="FFFFFF">
              <a:alpha val="95000"/>
            </a:srgbClr>
          </a:solidFill>
          <a:ln/>
          <a:effectLst>
            <a:outerShdw dist="17780" dir="2700000" algn="bl" rotWithShape="0">
              <a:srgbClr val="B5C1E2">
                <a:alpha val="100000"/>
              </a:srgbClr>
            </a:outerShdw>
          </a:effectLst>
        </p:spPr>
      </p:sp>
      <p:sp>
        <p:nvSpPr>
          <p:cNvPr id="29" name="Shape 27"/>
          <p:cNvSpPr/>
          <p:nvPr/>
        </p:nvSpPr>
        <p:spPr>
          <a:xfrm>
            <a:off x="6178551" y="4602658"/>
            <a:ext cx="5351859" cy="76200"/>
          </a:xfrm>
          <a:prstGeom prst="roundRect">
            <a:avLst>
              <a:gd name="adj" fmla="val 195349"/>
            </a:avLst>
          </a:prstGeom>
          <a:solidFill>
            <a:srgbClr val="A2B9F9"/>
          </a:solidFill>
          <a:ln/>
        </p:spPr>
      </p:sp>
      <p:sp>
        <p:nvSpPr>
          <p:cNvPr id="30" name="Shape 28"/>
          <p:cNvSpPr/>
          <p:nvPr/>
        </p:nvSpPr>
        <p:spPr>
          <a:xfrm>
            <a:off x="8606433" y="4373662"/>
            <a:ext cx="496094" cy="496094"/>
          </a:xfrm>
          <a:prstGeom prst="roundRect">
            <a:avLst>
              <a:gd name="adj" fmla="val 153600"/>
            </a:avLst>
          </a:prstGeom>
          <a:solidFill>
            <a:srgbClr val="A2B9F9"/>
          </a:solidFill>
          <a:ln/>
        </p:spPr>
      </p:sp>
      <p:sp>
        <p:nvSpPr>
          <p:cNvPr id="31" name="Text 29"/>
          <p:cNvSpPr/>
          <p:nvPr/>
        </p:nvSpPr>
        <p:spPr>
          <a:xfrm>
            <a:off x="8755261" y="4497685"/>
            <a:ext cx="198438" cy="248047"/>
          </a:xfrm>
          <a:prstGeom prst="rect">
            <a:avLst/>
          </a:prstGeom>
          <a:noFill/>
          <a:ln/>
        </p:spPr>
        <p:txBody>
          <a:bodyPr wrap="none" lIns="0" tIns="0" rIns="0" bIns="0" rtlCol="0" anchor="t"/>
          <a:lstStyle/>
          <a:p>
            <a:pPr>
              <a:lnSpc>
                <a:spcPts val="2500"/>
              </a:lnSpc>
            </a:pPr>
            <a:r>
              <a:rPr lang="en-US" sz="1600" dirty="0">
                <a:latin typeface="IBM Plex Sans" panose="020B0503050203000203" pitchFamily="34" charset="0"/>
                <a:ea typeface="Outfit Medium" pitchFamily="34" charset="-122"/>
                <a:cs typeface="Outfit Medium" pitchFamily="34" charset="-120"/>
              </a:rPr>
              <a:t>5</a:t>
            </a:r>
            <a:endParaRPr lang="en-US" sz="1600" dirty="0">
              <a:latin typeface="IBM Plex Sans" panose="020B0503050203000203" pitchFamily="34" charset="0"/>
            </a:endParaRPr>
          </a:p>
        </p:txBody>
      </p:sp>
      <p:sp>
        <p:nvSpPr>
          <p:cNvPr id="32" name="Text 30"/>
          <p:cNvSpPr/>
          <p:nvPr/>
        </p:nvSpPr>
        <p:spPr>
          <a:xfrm>
            <a:off x="6362898" y="5035153"/>
            <a:ext cx="2306737" cy="258465"/>
          </a:xfrm>
          <a:prstGeom prst="rect">
            <a:avLst/>
          </a:prstGeom>
          <a:noFill/>
          <a:ln/>
        </p:spPr>
        <p:txBody>
          <a:bodyPr wrap="none" lIns="0" tIns="0" rIns="0" bIns="0" rtlCol="0" anchor="t"/>
          <a:lstStyle/>
          <a:p>
            <a:pPr>
              <a:lnSpc>
                <a:spcPts val="2000"/>
              </a:lnSpc>
            </a:pPr>
            <a:r>
              <a:rPr lang="en-US" dirty="0">
                <a:latin typeface="IBM Plex Sans" panose="020B0503050203000203" pitchFamily="34" charset="0"/>
                <a:ea typeface="Outfit Medium" pitchFamily="34" charset="-122"/>
                <a:cs typeface="Outfit Medium" pitchFamily="34" charset="-120"/>
              </a:rPr>
              <a:t>Continuous Improvement</a:t>
            </a:r>
            <a:endParaRPr lang="en-US" dirty="0">
              <a:latin typeface="IBM Plex Sans" panose="020B0503050203000203" pitchFamily="34" charset="0"/>
            </a:endParaRPr>
          </a:p>
        </p:txBody>
      </p:sp>
      <p:sp>
        <p:nvSpPr>
          <p:cNvPr id="33" name="Text 31"/>
          <p:cNvSpPr/>
          <p:nvPr/>
        </p:nvSpPr>
        <p:spPr>
          <a:xfrm>
            <a:off x="6362899" y="5392837"/>
            <a:ext cx="4983163" cy="793849"/>
          </a:xfrm>
          <a:prstGeom prst="rect">
            <a:avLst/>
          </a:prstGeom>
          <a:noFill/>
          <a:ln/>
        </p:spPr>
        <p:txBody>
          <a:bodyPr wrap="square" lIns="0" tIns="0" rIns="0" bIns="0" rtlCol="0" anchor="t"/>
          <a:lstStyle/>
          <a:p>
            <a:pPr>
              <a:lnSpc>
                <a:spcPts val="2083"/>
              </a:lnSpc>
            </a:pPr>
            <a:r>
              <a:rPr lang="en-US" sz="1400" dirty="0">
                <a:latin typeface="IBM Plex Sans" panose="020B0503050203000203" pitchFamily="34" charset="0"/>
                <a:ea typeface="IBM Plex Sans" pitchFamily="34" charset="-122"/>
                <a:cs typeface="IBM Plex Sans" pitchFamily="34" charset="-120"/>
              </a:rPr>
              <a:t>DDDM is an iterative process. Regularly review data processes, decision outcomes, and adjust strategies to foster a culture of ongoing learning and optimization.</a:t>
            </a:r>
            <a:endParaRPr lang="en-US" sz="1400" dirty="0">
              <a:latin typeface="IBM Plex Sans" panose="020B050305020300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8434" y="885925"/>
            <a:ext cx="4270673" cy="335161"/>
          </a:xfrm>
          <a:prstGeom prst="rect">
            <a:avLst/>
          </a:prstGeom>
          <a:noFill/>
          <a:ln/>
        </p:spPr>
        <p:txBody>
          <a:bodyPr wrap="none" lIns="0" tIns="0" rIns="0" bIns="0" rtlCol="0" anchor="t"/>
          <a:lstStyle/>
          <a:p>
            <a:pPr>
              <a:lnSpc>
                <a:spcPts val="2625"/>
              </a:lnSpc>
            </a:pPr>
            <a:r>
              <a:rPr lang="en-US" sz="3600" dirty="0">
                <a:solidFill>
                  <a:srgbClr val="3F6FF3"/>
                </a:solidFill>
                <a:latin typeface="IBM Plex Sans" panose="020B0503050203000203" pitchFamily="34" charset="0"/>
                <a:ea typeface="Outfit Medium" pitchFamily="34" charset="-122"/>
                <a:cs typeface="Outfit Medium" pitchFamily="34" charset="-120"/>
              </a:rPr>
              <a:t>Benefits of Using Data for Decisions</a:t>
            </a:r>
            <a:endParaRPr lang="en-US" sz="3600" dirty="0">
              <a:latin typeface="IBM Plex Sans" panose="020B0503050203000203" pitchFamily="34" charset="0"/>
            </a:endParaRPr>
          </a:p>
        </p:txBody>
      </p:sp>
      <p:sp>
        <p:nvSpPr>
          <p:cNvPr id="3" name="Text 1"/>
          <p:cNvSpPr/>
          <p:nvPr/>
        </p:nvSpPr>
        <p:spPr>
          <a:xfrm>
            <a:off x="808434" y="1338957"/>
            <a:ext cx="10575032" cy="388541"/>
          </a:xfrm>
          <a:prstGeom prst="rect">
            <a:avLst/>
          </a:prstGeom>
          <a:noFill/>
          <a:ln/>
        </p:spPr>
        <p:txBody>
          <a:bodyPr wrap="square" lIns="0" tIns="0" rIns="0" bIns="0" rtlCol="0" anchor="t"/>
          <a:lstStyle/>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Embracing a data-driven approach unlocks a multitude of benefits, transforming how organizations operate and innovate. </a:t>
            </a:r>
          </a:p>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These advantages extend from improving daily operations to shaping long-term strategic visions.</a:t>
            </a:r>
            <a:endParaRPr lang="en-US" sz="1400" dirty="0">
              <a:latin typeface="IBM Plex Sans" panose="020B0503050203000203" pitchFamily="34" charset="0"/>
            </a:endParaRPr>
          </a:p>
        </p:txBody>
      </p:sp>
      <p:pic>
        <p:nvPicPr>
          <p:cNvPr id="4" name="Image 0" descr="preencoded.png"/>
          <p:cNvPicPr>
            <a:picLocks noChangeAspect="1"/>
          </p:cNvPicPr>
          <p:nvPr/>
        </p:nvPicPr>
        <p:blipFill>
          <a:blip r:embed="rId3"/>
          <a:stretch>
            <a:fillRect/>
          </a:stretch>
        </p:blipFill>
        <p:spPr>
          <a:xfrm>
            <a:off x="808434" y="1949252"/>
            <a:ext cx="670520" cy="670520"/>
          </a:xfrm>
          <a:prstGeom prst="rect">
            <a:avLst/>
          </a:prstGeom>
        </p:spPr>
      </p:pic>
      <p:sp>
        <p:nvSpPr>
          <p:cNvPr id="5" name="Text 2"/>
          <p:cNvSpPr/>
          <p:nvPr/>
        </p:nvSpPr>
        <p:spPr>
          <a:xfrm>
            <a:off x="1587599" y="1949252"/>
            <a:ext cx="2647553" cy="209550"/>
          </a:xfrm>
          <a:prstGeom prst="rect">
            <a:avLst/>
          </a:prstGeom>
          <a:noFill/>
          <a:ln/>
        </p:spPr>
        <p:txBody>
          <a:bodyPr wrap="none" lIns="0" tIns="0" rIns="0" bIns="0" rtlCol="0" anchor="t"/>
          <a:lstStyle/>
          <a:p>
            <a:pPr>
              <a:lnSpc>
                <a:spcPts val="1625"/>
              </a:lnSpc>
            </a:pPr>
            <a:r>
              <a:rPr lang="en-US" sz="2000" dirty="0">
                <a:solidFill>
                  <a:srgbClr val="666666"/>
                </a:solidFill>
                <a:latin typeface="IBM Plex Sans" panose="020B0503050203000203" pitchFamily="34" charset="0"/>
                <a:ea typeface="Outfit Medium" pitchFamily="34" charset="-122"/>
                <a:cs typeface="Outfit Medium" pitchFamily="34" charset="-120"/>
              </a:rPr>
              <a:t>Enhanced Customer Understanding</a:t>
            </a:r>
            <a:endParaRPr lang="en-US" sz="2000" dirty="0">
              <a:latin typeface="IBM Plex Sans" panose="020B0503050203000203" pitchFamily="34" charset="0"/>
            </a:endParaRPr>
          </a:p>
        </p:txBody>
      </p:sp>
      <p:sp>
        <p:nvSpPr>
          <p:cNvPr id="6" name="Text 3"/>
          <p:cNvSpPr/>
          <p:nvPr/>
        </p:nvSpPr>
        <p:spPr>
          <a:xfrm>
            <a:off x="1587599" y="2223988"/>
            <a:ext cx="9795868" cy="194270"/>
          </a:xfrm>
          <a:prstGeom prst="rect">
            <a:avLst/>
          </a:prstGeom>
          <a:noFill/>
          <a:ln/>
        </p:spPr>
        <p:txBody>
          <a:bodyPr wrap="none" lIns="0" tIns="0" rIns="0" bIns="0" rtlCol="0" anchor="t"/>
          <a:lstStyle/>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Data provides deep insights into customer behaviors, preferences, and needs, allowing for</a:t>
            </a:r>
          </a:p>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 personalized experiences and improved satisfaction.</a:t>
            </a:r>
            <a:endParaRPr lang="en-US" sz="1400" dirty="0">
              <a:latin typeface="IBM Plex Sans" panose="020B0503050203000203" pitchFamily="34" charset="0"/>
            </a:endParaRPr>
          </a:p>
        </p:txBody>
      </p:sp>
      <p:pic>
        <p:nvPicPr>
          <p:cNvPr id="7" name="Image 1" descr="preencoded.png"/>
          <p:cNvPicPr>
            <a:picLocks noChangeAspect="1"/>
          </p:cNvPicPr>
          <p:nvPr/>
        </p:nvPicPr>
        <p:blipFill>
          <a:blip r:embed="rId4"/>
          <a:stretch>
            <a:fillRect/>
          </a:stretch>
        </p:blipFill>
        <p:spPr>
          <a:xfrm>
            <a:off x="808434" y="2753817"/>
            <a:ext cx="670520" cy="670520"/>
          </a:xfrm>
          <a:prstGeom prst="rect">
            <a:avLst/>
          </a:prstGeom>
        </p:spPr>
      </p:pic>
      <p:sp>
        <p:nvSpPr>
          <p:cNvPr id="8" name="Text 4"/>
          <p:cNvSpPr/>
          <p:nvPr/>
        </p:nvSpPr>
        <p:spPr>
          <a:xfrm>
            <a:off x="1587600" y="2753817"/>
            <a:ext cx="1676301" cy="209550"/>
          </a:xfrm>
          <a:prstGeom prst="rect">
            <a:avLst/>
          </a:prstGeom>
          <a:noFill/>
          <a:ln/>
        </p:spPr>
        <p:txBody>
          <a:bodyPr wrap="none" lIns="0" tIns="0" rIns="0" bIns="0" rtlCol="0" anchor="t"/>
          <a:lstStyle/>
          <a:p>
            <a:pPr>
              <a:lnSpc>
                <a:spcPts val="1625"/>
              </a:lnSpc>
            </a:pPr>
            <a:r>
              <a:rPr lang="en-US" sz="2000" dirty="0">
                <a:solidFill>
                  <a:srgbClr val="666666"/>
                </a:solidFill>
                <a:latin typeface="IBM Plex Sans" panose="020B0503050203000203" pitchFamily="34" charset="0"/>
                <a:ea typeface="Outfit Medium" pitchFamily="34" charset="-122"/>
                <a:cs typeface="Outfit Medium" pitchFamily="34" charset="-120"/>
              </a:rPr>
              <a:t>Optimized Operations</a:t>
            </a:r>
            <a:endParaRPr lang="en-US" sz="2000" dirty="0">
              <a:latin typeface="IBM Plex Sans" panose="020B0503050203000203" pitchFamily="34" charset="0"/>
            </a:endParaRPr>
          </a:p>
        </p:txBody>
      </p:sp>
      <p:sp>
        <p:nvSpPr>
          <p:cNvPr id="9" name="Text 5"/>
          <p:cNvSpPr/>
          <p:nvPr/>
        </p:nvSpPr>
        <p:spPr>
          <a:xfrm>
            <a:off x="1587599" y="3028553"/>
            <a:ext cx="9795868" cy="194270"/>
          </a:xfrm>
          <a:prstGeom prst="rect">
            <a:avLst/>
          </a:prstGeom>
          <a:noFill/>
          <a:ln/>
        </p:spPr>
        <p:txBody>
          <a:bodyPr wrap="none" lIns="0" tIns="0" rIns="0" bIns="0" rtlCol="0" anchor="t"/>
          <a:lstStyle/>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By analyzing operational data, organizations can identify bottlenecks, reduce waste, and </a:t>
            </a:r>
          </a:p>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streamline processes, leading to greater efficiency.</a:t>
            </a:r>
            <a:endParaRPr lang="en-US" sz="1400" dirty="0">
              <a:latin typeface="IBM Plex Sans" panose="020B0503050203000203" pitchFamily="34" charset="0"/>
            </a:endParaRPr>
          </a:p>
        </p:txBody>
      </p:sp>
      <p:pic>
        <p:nvPicPr>
          <p:cNvPr id="10" name="Image 2" descr="preencoded.png"/>
          <p:cNvPicPr>
            <a:picLocks noChangeAspect="1"/>
          </p:cNvPicPr>
          <p:nvPr/>
        </p:nvPicPr>
        <p:blipFill>
          <a:blip r:embed="rId5"/>
          <a:stretch>
            <a:fillRect/>
          </a:stretch>
        </p:blipFill>
        <p:spPr>
          <a:xfrm>
            <a:off x="808434" y="3558382"/>
            <a:ext cx="670520" cy="670520"/>
          </a:xfrm>
          <a:prstGeom prst="rect">
            <a:avLst/>
          </a:prstGeom>
        </p:spPr>
      </p:pic>
      <p:sp>
        <p:nvSpPr>
          <p:cNvPr id="11" name="Text 6"/>
          <p:cNvSpPr/>
          <p:nvPr/>
        </p:nvSpPr>
        <p:spPr>
          <a:xfrm>
            <a:off x="1587599" y="3558382"/>
            <a:ext cx="2083395" cy="209550"/>
          </a:xfrm>
          <a:prstGeom prst="rect">
            <a:avLst/>
          </a:prstGeom>
          <a:noFill/>
          <a:ln/>
        </p:spPr>
        <p:txBody>
          <a:bodyPr wrap="none" lIns="0" tIns="0" rIns="0" bIns="0" rtlCol="0" anchor="t"/>
          <a:lstStyle/>
          <a:p>
            <a:pPr>
              <a:lnSpc>
                <a:spcPts val="1625"/>
              </a:lnSpc>
            </a:pPr>
            <a:r>
              <a:rPr lang="en-US" sz="2000" dirty="0">
                <a:solidFill>
                  <a:srgbClr val="666666"/>
                </a:solidFill>
                <a:latin typeface="IBM Plex Sans" panose="020B0503050203000203" pitchFamily="34" charset="0"/>
                <a:ea typeface="Outfit Medium" pitchFamily="34" charset="-122"/>
                <a:cs typeface="Outfit Medium" pitchFamily="34" charset="-120"/>
              </a:rPr>
              <a:t>Improved Risk Management</a:t>
            </a:r>
            <a:endParaRPr lang="en-US" sz="2000" dirty="0">
              <a:latin typeface="IBM Plex Sans" panose="020B0503050203000203" pitchFamily="34" charset="0"/>
            </a:endParaRPr>
          </a:p>
        </p:txBody>
      </p:sp>
      <p:sp>
        <p:nvSpPr>
          <p:cNvPr id="12" name="Text 7"/>
          <p:cNvSpPr/>
          <p:nvPr/>
        </p:nvSpPr>
        <p:spPr>
          <a:xfrm>
            <a:off x="1587599" y="3833118"/>
            <a:ext cx="9795868" cy="194270"/>
          </a:xfrm>
          <a:prstGeom prst="rect">
            <a:avLst/>
          </a:prstGeom>
          <a:noFill/>
          <a:ln/>
        </p:spPr>
        <p:txBody>
          <a:bodyPr wrap="none" lIns="0" tIns="0" rIns="0" bIns="0" rtlCol="0" anchor="t"/>
          <a:lstStyle/>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Data analytics can help predict potential risks, such as market shifts or supply chain disruptions,</a:t>
            </a:r>
          </a:p>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 enabling proactive mitigation strategies.</a:t>
            </a:r>
            <a:endParaRPr lang="en-US" sz="1400" dirty="0">
              <a:latin typeface="IBM Plex Sans" panose="020B0503050203000203" pitchFamily="34" charset="0"/>
            </a:endParaRPr>
          </a:p>
        </p:txBody>
      </p:sp>
      <p:pic>
        <p:nvPicPr>
          <p:cNvPr id="13" name="Image 3" descr="preencoded.png"/>
          <p:cNvPicPr>
            <a:picLocks noChangeAspect="1"/>
          </p:cNvPicPr>
          <p:nvPr/>
        </p:nvPicPr>
        <p:blipFill>
          <a:blip r:embed="rId6"/>
          <a:stretch>
            <a:fillRect/>
          </a:stretch>
        </p:blipFill>
        <p:spPr>
          <a:xfrm>
            <a:off x="808434" y="4362946"/>
            <a:ext cx="670520" cy="670520"/>
          </a:xfrm>
          <a:prstGeom prst="rect">
            <a:avLst/>
          </a:prstGeom>
        </p:spPr>
      </p:pic>
      <p:sp>
        <p:nvSpPr>
          <p:cNvPr id="14" name="Text 8"/>
          <p:cNvSpPr/>
          <p:nvPr/>
        </p:nvSpPr>
        <p:spPr>
          <a:xfrm>
            <a:off x="1587600" y="4362946"/>
            <a:ext cx="1766094" cy="209550"/>
          </a:xfrm>
          <a:prstGeom prst="rect">
            <a:avLst/>
          </a:prstGeom>
          <a:noFill/>
          <a:ln/>
        </p:spPr>
        <p:txBody>
          <a:bodyPr wrap="none" lIns="0" tIns="0" rIns="0" bIns="0" rtlCol="0" anchor="t"/>
          <a:lstStyle/>
          <a:p>
            <a:pPr>
              <a:lnSpc>
                <a:spcPts val="1625"/>
              </a:lnSpc>
            </a:pPr>
            <a:r>
              <a:rPr lang="en-US" sz="2000" dirty="0">
                <a:solidFill>
                  <a:srgbClr val="666666"/>
                </a:solidFill>
                <a:latin typeface="IBM Plex Sans" panose="020B0503050203000203" pitchFamily="34" charset="0"/>
                <a:ea typeface="Outfit Medium" pitchFamily="34" charset="-122"/>
                <a:cs typeface="Outfit Medium" pitchFamily="34" charset="-120"/>
              </a:rPr>
              <a:t>Competitive Advantage</a:t>
            </a:r>
            <a:endParaRPr lang="en-US" sz="2000" dirty="0">
              <a:latin typeface="IBM Plex Sans" panose="020B0503050203000203" pitchFamily="34" charset="0"/>
            </a:endParaRPr>
          </a:p>
        </p:txBody>
      </p:sp>
      <p:sp>
        <p:nvSpPr>
          <p:cNvPr id="15" name="Text 9"/>
          <p:cNvSpPr/>
          <p:nvPr/>
        </p:nvSpPr>
        <p:spPr>
          <a:xfrm>
            <a:off x="1587599" y="4637683"/>
            <a:ext cx="9795868" cy="194270"/>
          </a:xfrm>
          <a:prstGeom prst="rect">
            <a:avLst/>
          </a:prstGeom>
          <a:noFill/>
          <a:ln/>
        </p:spPr>
        <p:txBody>
          <a:bodyPr wrap="none" lIns="0" tIns="0" rIns="0" bIns="0" rtlCol="0" anchor="t"/>
          <a:lstStyle/>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Organizations that effectively leverage data can gain a significant edge over competitors, </a:t>
            </a:r>
          </a:p>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identifying market trends and innovating faster.</a:t>
            </a:r>
            <a:endParaRPr lang="en-US" sz="1400" dirty="0">
              <a:latin typeface="IBM Plex Sans" panose="020B0503050203000203" pitchFamily="34" charset="0"/>
            </a:endParaRPr>
          </a:p>
        </p:txBody>
      </p:sp>
      <p:pic>
        <p:nvPicPr>
          <p:cNvPr id="16" name="Image 4" descr="preencoded.png"/>
          <p:cNvPicPr>
            <a:picLocks noChangeAspect="1"/>
          </p:cNvPicPr>
          <p:nvPr/>
        </p:nvPicPr>
        <p:blipFill>
          <a:blip r:embed="rId7"/>
          <a:stretch>
            <a:fillRect/>
          </a:stretch>
        </p:blipFill>
        <p:spPr>
          <a:xfrm>
            <a:off x="808434" y="5167511"/>
            <a:ext cx="670520" cy="670520"/>
          </a:xfrm>
          <a:prstGeom prst="rect">
            <a:avLst/>
          </a:prstGeom>
        </p:spPr>
      </p:pic>
      <p:sp>
        <p:nvSpPr>
          <p:cNvPr id="17" name="Text 10"/>
          <p:cNvSpPr/>
          <p:nvPr/>
        </p:nvSpPr>
        <p:spPr>
          <a:xfrm>
            <a:off x="1587599" y="5167511"/>
            <a:ext cx="2452985" cy="209550"/>
          </a:xfrm>
          <a:prstGeom prst="rect">
            <a:avLst/>
          </a:prstGeom>
          <a:noFill/>
          <a:ln/>
        </p:spPr>
        <p:txBody>
          <a:bodyPr wrap="none" lIns="0" tIns="0" rIns="0" bIns="0" rtlCol="0" anchor="t"/>
          <a:lstStyle/>
          <a:p>
            <a:pPr>
              <a:lnSpc>
                <a:spcPts val="1625"/>
              </a:lnSpc>
            </a:pPr>
            <a:r>
              <a:rPr lang="en-US" sz="2000" dirty="0">
                <a:solidFill>
                  <a:srgbClr val="666666"/>
                </a:solidFill>
                <a:latin typeface="IBM Plex Sans" panose="020B0503050203000203" pitchFamily="34" charset="0"/>
                <a:ea typeface="Outfit Medium" pitchFamily="34" charset="-122"/>
                <a:cs typeface="Outfit Medium" pitchFamily="34" charset="-120"/>
              </a:rPr>
              <a:t>Increased Revenue &amp; Profitability</a:t>
            </a:r>
            <a:endParaRPr lang="en-US" sz="2000" dirty="0">
              <a:latin typeface="IBM Plex Sans" panose="020B0503050203000203" pitchFamily="34" charset="0"/>
            </a:endParaRPr>
          </a:p>
        </p:txBody>
      </p:sp>
      <p:sp>
        <p:nvSpPr>
          <p:cNvPr id="18" name="Text 11"/>
          <p:cNvSpPr/>
          <p:nvPr/>
        </p:nvSpPr>
        <p:spPr>
          <a:xfrm>
            <a:off x="1587599" y="5442248"/>
            <a:ext cx="9795868" cy="194270"/>
          </a:xfrm>
          <a:prstGeom prst="rect">
            <a:avLst/>
          </a:prstGeom>
          <a:noFill/>
          <a:ln/>
        </p:spPr>
        <p:txBody>
          <a:bodyPr wrap="none" lIns="0" tIns="0" rIns="0" bIns="0" rtlCol="0" anchor="t"/>
          <a:lstStyle/>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Better decisions in areas like pricing, marketing, and product development directly contribute </a:t>
            </a:r>
          </a:p>
          <a:p>
            <a:pPr>
              <a:lnSpc>
                <a:spcPts val="1500"/>
              </a:lnSpc>
            </a:pPr>
            <a:r>
              <a:rPr lang="en-US" sz="1400" dirty="0">
                <a:solidFill>
                  <a:srgbClr val="666666"/>
                </a:solidFill>
                <a:latin typeface="IBM Plex Sans" panose="020B0503050203000203" pitchFamily="34" charset="0"/>
                <a:ea typeface="IBM Plex Sans" pitchFamily="34" charset="-122"/>
                <a:cs typeface="IBM Plex Sans" pitchFamily="34" charset="-120"/>
              </a:rPr>
              <a:t>to higher sales and stronger financial performance.</a:t>
            </a:r>
            <a:endParaRPr lang="en-US" sz="1400" dirty="0">
              <a:latin typeface="IBM Plex Sans" panose="020B0503050203000203"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2420" y="434777"/>
            <a:ext cx="5881886" cy="395188"/>
          </a:xfrm>
          <a:prstGeom prst="rect">
            <a:avLst/>
          </a:prstGeom>
          <a:noFill/>
          <a:ln/>
        </p:spPr>
        <p:txBody>
          <a:bodyPr wrap="none" lIns="0" tIns="0" rIns="0" bIns="0" rtlCol="0" anchor="t"/>
          <a:lstStyle/>
          <a:p>
            <a:pPr>
              <a:lnSpc>
                <a:spcPts val="3083"/>
              </a:lnSpc>
            </a:pPr>
            <a:r>
              <a:rPr lang="en-US" sz="2458" dirty="0">
                <a:solidFill>
                  <a:srgbClr val="3F6FF3"/>
                </a:solidFill>
                <a:latin typeface="IBM Plex Sans" panose="020B0503050203000203" pitchFamily="34" charset="0"/>
                <a:ea typeface="Outfit Medium" pitchFamily="34" charset="-122"/>
                <a:cs typeface="Outfit Medium" pitchFamily="34" charset="-120"/>
              </a:rPr>
              <a:t>Steps in the Data-Driven Decision Process</a:t>
            </a:r>
            <a:endParaRPr lang="en-US" sz="2458" dirty="0">
              <a:latin typeface="IBM Plex Sans" panose="020B0503050203000203" pitchFamily="34" charset="0"/>
            </a:endParaRPr>
          </a:p>
        </p:txBody>
      </p:sp>
      <p:sp>
        <p:nvSpPr>
          <p:cNvPr id="3" name="Text 1"/>
          <p:cNvSpPr/>
          <p:nvPr/>
        </p:nvSpPr>
        <p:spPr>
          <a:xfrm>
            <a:off x="632421" y="1132284"/>
            <a:ext cx="10927159" cy="494903"/>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The journey from raw data to actionable decisions typically follows a structured, iterative process. Understanding these steps is</a:t>
            </a:r>
          </a:p>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 crucial for anyone looking to implement DDDM effectively.</a:t>
            </a:r>
            <a:endParaRPr lang="en-US" sz="1208" dirty="0">
              <a:latin typeface="IBM Plex Sans" panose="020B0503050203000203" pitchFamily="34" charset="0"/>
            </a:endParaRPr>
          </a:p>
        </p:txBody>
      </p:sp>
      <p:pic>
        <p:nvPicPr>
          <p:cNvPr id="4" name="Image 0" descr="preencoded.png"/>
          <p:cNvPicPr>
            <a:picLocks noChangeAspect="1"/>
          </p:cNvPicPr>
          <p:nvPr/>
        </p:nvPicPr>
        <p:blipFill>
          <a:blip r:embed="rId3"/>
          <a:stretch>
            <a:fillRect/>
          </a:stretch>
        </p:blipFill>
        <p:spPr>
          <a:xfrm>
            <a:off x="807443" y="1797249"/>
            <a:ext cx="10577116" cy="3968948"/>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0350" y="2808211"/>
            <a:ext cx="546341" cy="546341"/>
          </a:xfrm>
          <a:prstGeom prst="rect">
            <a:avLst/>
          </a:prstGeom>
        </p:spPr>
      </p:pic>
      <p:sp>
        <p:nvSpPr>
          <p:cNvPr id="6" name="Text 2"/>
          <p:cNvSpPr/>
          <p:nvPr/>
        </p:nvSpPr>
        <p:spPr>
          <a:xfrm>
            <a:off x="9353592" y="4649040"/>
            <a:ext cx="1595317" cy="614634"/>
          </a:xfrm>
          <a:prstGeom prst="rect">
            <a:avLst/>
          </a:prstGeom>
          <a:noFill/>
          <a:ln/>
        </p:spPr>
        <p:txBody>
          <a:bodyPr wrap="square" lIns="0" tIns="0" rIns="0" bIns="0" rtlCol="0" anchor="t"/>
          <a:lstStyle/>
          <a:p>
            <a:pPr algn="ctr">
              <a:lnSpc>
                <a:spcPts val="2417"/>
              </a:lnSpc>
            </a:pPr>
            <a:r>
              <a:rPr lang="en-US" sz="1917" dirty="0">
                <a:solidFill>
                  <a:srgbClr val="666666"/>
                </a:solidFill>
                <a:latin typeface="IBM Plex Sans" panose="020B0503050203000203" pitchFamily="34" charset="0"/>
                <a:ea typeface="Outfit Medium" pitchFamily="34" charset="-122"/>
                <a:cs typeface="Outfit Medium" pitchFamily="34" charset="-120"/>
              </a:rPr>
              <a:t>Interpret &amp; Visualize</a:t>
            </a:r>
            <a:endParaRPr lang="en-US" sz="1917" dirty="0">
              <a:latin typeface="IBM Plex Sans" panose="020B0503050203000203" pitchFamily="34" charset="0"/>
            </a:endParaRPr>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0228" y="2809235"/>
            <a:ext cx="546341" cy="546342"/>
          </a:xfrm>
          <a:prstGeom prst="rect">
            <a:avLst/>
          </a:prstGeom>
        </p:spPr>
      </p:pic>
      <p:sp>
        <p:nvSpPr>
          <p:cNvPr id="8" name="Text 3"/>
          <p:cNvSpPr/>
          <p:nvPr/>
        </p:nvSpPr>
        <p:spPr>
          <a:xfrm>
            <a:off x="7343057" y="4802698"/>
            <a:ext cx="1595317" cy="307317"/>
          </a:xfrm>
          <a:prstGeom prst="rect">
            <a:avLst/>
          </a:prstGeom>
          <a:noFill/>
          <a:ln/>
        </p:spPr>
        <p:txBody>
          <a:bodyPr wrap="none" lIns="0" tIns="0" rIns="0" bIns="0" rtlCol="0" anchor="t"/>
          <a:lstStyle/>
          <a:p>
            <a:pPr algn="ctr">
              <a:lnSpc>
                <a:spcPts val="2417"/>
              </a:lnSpc>
            </a:pPr>
            <a:r>
              <a:rPr lang="en-US" sz="1917" dirty="0">
                <a:solidFill>
                  <a:srgbClr val="666666"/>
                </a:solidFill>
                <a:latin typeface="IBM Plex Sans" panose="020B0503050203000203" pitchFamily="34" charset="0"/>
                <a:ea typeface="Outfit Medium" pitchFamily="34" charset="-122"/>
                <a:cs typeface="Outfit Medium" pitchFamily="34" charset="-120"/>
              </a:rPr>
              <a:t>Analyze Data</a:t>
            </a:r>
            <a:endParaRPr lang="en-US" sz="1917" dirty="0">
              <a:latin typeface="IBM Plex Sans" panose="020B0503050203000203" pitchFamily="34" charset="0"/>
            </a:endParaRPr>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40619" y="2809235"/>
            <a:ext cx="546341" cy="546342"/>
          </a:xfrm>
          <a:prstGeom prst="rect">
            <a:avLst/>
          </a:prstGeom>
        </p:spPr>
      </p:pic>
      <p:sp>
        <p:nvSpPr>
          <p:cNvPr id="10" name="Text 4"/>
          <p:cNvSpPr/>
          <p:nvPr/>
        </p:nvSpPr>
        <p:spPr>
          <a:xfrm>
            <a:off x="5343447" y="4649040"/>
            <a:ext cx="1595317" cy="614634"/>
          </a:xfrm>
          <a:prstGeom prst="rect">
            <a:avLst/>
          </a:prstGeom>
          <a:noFill/>
          <a:ln/>
        </p:spPr>
        <p:txBody>
          <a:bodyPr wrap="square" lIns="0" tIns="0" rIns="0" bIns="0" rtlCol="0" anchor="t"/>
          <a:lstStyle/>
          <a:p>
            <a:pPr algn="ctr">
              <a:lnSpc>
                <a:spcPts val="2417"/>
              </a:lnSpc>
            </a:pPr>
            <a:r>
              <a:rPr lang="en-US" sz="1917" dirty="0">
                <a:solidFill>
                  <a:srgbClr val="666666"/>
                </a:solidFill>
                <a:latin typeface="IBM Plex Sans" panose="020B0503050203000203" pitchFamily="34" charset="0"/>
                <a:ea typeface="Outfit Medium" pitchFamily="34" charset="-122"/>
                <a:cs typeface="Outfit Medium" pitchFamily="34" charset="-120"/>
              </a:rPr>
              <a:t>Clean &amp; Organize</a:t>
            </a:r>
            <a:endParaRPr lang="en-US" sz="1917" dirty="0">
              <a:latin typeface="IBM Plex Sans" panose="020B0503050203000203" pitchFamily="34" charset="0"/>
            </a:endParaRPr>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41009" y="2809235"/>
            <a:ext cx="546342" cy="546342"/>
          </a:xfrm>
          <a:prstGeom prst="rect">
            <a:avLst/>
          </a:prstGeom>
        </p:spPr>
      </p:pic>
      <p:sp>
        <p:nvSpPr>
          <p:cNvPr id="12" name="Text 5"/>
          <p:cNvSpPr/>
          <p:nvPr/>
        </p:nvSpPr>
        <p:spPr>
          <a:xfrm>
            <a:off x="3343838" y="4802698"/>
            <a:ext cx="1595317" cy="307317"/>
          </a:xfrm>
          <a:prstGeom prst="rect">
            <a:avLst/>
          </a:prstGeom>
          <a:noFill/>
          <a:ln/>
        </p:spPr>
        <p:txBody>
          <a:bodyPr wrap="none" lIns="0" tIns="0" rIns="0" bIns="0" rtlCol="0" anchor="t"/>
          <a:lstStyle/>
          <a:p>
            <a:pPr algn="ctr">
              <a:lnSpc>
                <a:spcPts val="2417"/>
              </a:lnSpc>
            </a:pPr>
            <a:r>
              <a:rPr lang="en-US" sz="1917" dirty="0">
                <a:solidFill>
                  <a:srgbClr val="666666"/>
                </a:solidFill>
                <a:latin typeface="IBM Plex Sans" panose="020B0503050203000203" pitchFamily="34" charset="0"/>
                <a:ea typeface="Outfit Medium" pitchFamily="34" charset="-122"/>
                <a:cs typeface="Outfit Medium" pitchFamily="34" charset="-120"/>
              </a:rPr>
              <a:t>Collect Data</a:t>
            </a:r>
            <a:endParaRPr lang="en-US" sz="1917" dirty="0">
              <a:latin typeface="IBM Plex Sans" panose="020B0503050203000203" pitchFamily="34" charset="0"/>
            </a:endParaRPr>
          </a:p>
        </p:txBody>
      </p:sp>
      <p:pic>
        <p:nvPicPr>
          <p:cNvPr id="13"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30473" y="2809235"/>
            <a:ext cx="546342" cy="546342"/>
          </a:xfrm>
          <a:prstGeom prst="rect">
            <a:avLst/>
          </a:prstGeom>
        </p:spPr>
      </p:pic>
      <p:sp>
        <p:nvSpPr>
          <p:cNvPr id="14" name="Text 6"/>
          <p:cNvSpPr/>
          <p:nvPr/>
        </p:nvSpPr>
        <p:spPr>
          <a:xfrm>
            <a:off x="1300522" y="4649040"/>
            <a:ext cx="1595317" cy="614634"/>
          </a:xfrm>
          <a:prstGeom prst="rect">
            <a:avLst/>
          </a:prstGeom>
          <a:noFill/>
          <a:ln/>
        </p:spPr>
        <p:txBody>
          <a:bodyPr wrap="square" lIns="0" tIns="0" rIns="0" bIns="0" rtlCol="0" anchor="t"/>
          <a:lstStyle/>
          <a:p>
            <a:pPr algn="ctr">
              <a:lnSpc>
                <a:spcPts val="2417"/>
              </a:lnSpc>
            </a:pPr>
            <a:r>
              <a:rPr lang="en-US" sz="1917" dirty="0">
                <a:solidFill>
                  <a:srgbClr val="666666"/>
                </a:solidFill>
                <a:latin typeface="IBM Plex Sans" panose="020B0503050203000203" pitchFamily="34" charset="0"/>
                <a:ea typeface="Outfit Medium" pitchFamily="34" charset="-122"/>
                <a:cs typeface="Outfit Medium" pitchFamily="34" charset="-120"/>
              </a:rPr>
              <a:t>Define Question</a:t>
            </a:r>
            <a:endParaRPr lang="en-US" sz="1917" dirty="0">
              <a:latin typeface="IBM Plex Sans" panose="020B0503050203000203" pitchFamily="34" charset="0"/>
            </a:endParaRPr>
          </a:p>
        </p:txBody>
      </p:sp>
      <p:sp>
        <p:nvSpPr>
          <p:cNvPr id="15" name="Text 7"/>
          <p:cNvSpPr/>
          <p:nvPr/>
        </p:nvSpPr>
        <p:spPr>
          <a:xfrm>
            <a:off x="632421" y="5936258"/>
            <a:ext cx="10927159" cy="494903"/>
          </a:xfrm>
          <a:prstGeom prst="rect">
            <a:avLst/>
          </a:prstGeom>
          <a:noFill/>
          <a:ln/>
        </p:spPr>
        <p:txBody>
          <a:bodyPr wrap="square" lIns="0" tIns="0" rIns="0" bIns="0" rtlCol="0" anchor="t"/>
          <a:lstStyle/>
          <a:p>
            <a:pPr>
              <a:lnSpc>
                <a:spcPts val="1917"/>
              </a:lnSpc>
            </a:pPr>
            <a:endParaRPr lang="en-US" sz="1208" dirty="0">
              <a:latin typeface="IBM Plex Sans" panose="020B0503050203000203"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1082675"/>
            <a:ext cx="4197068" cy="310058"/>
          </a:xfrm>
          <a:prstGeom prst="rect">
            <a:avLst/>
          </a:prstGeom>
          <a:noFill/>
          <a:ln/>
        </p:spPr>
        <p:txBody>
          <a:bodyPr wrap="none" lIns="0" tIns="0" rIns="0" bIns="0" rtlCol="0" anchor="t"/>
          <a:lstStyle/>
          <a:p>
            <a:pPr>
              <a:lnSpc>
                <a:spcPts val="2417"/>
              </a:lnSpc>
            </a:pPr>
            <a:r>
              <a:rPr lang="en-US" sz="2000" dirty="0">
                <a:solidFill>
                  <a:srgbClr val="3F6FF3"/>
                </a:solidFill>
                <a:latin typeface="IBM Plex Sans" panose="020B0503050203000203" pitchFamily="34" charset="0"/>
                <a:ea typeface="Outfit Medium" pitchFamily="34" charset="-122"/>
                <a:cs typeface="Outfit Medium" pitchFamily="34" charset="-120"/>
              </a:rPr>
              <a:t>Step 1: Define the Question</a:t>
            </a:r>
            <a:endParaRPr lang="en-US" sz="2000" dirty="0">
              <a:latin typeface="IBM Plex Sans" panose="020B0503050203000203" pitchFamily="34" charset="0"/>
            </a:endParaRPr>
          </a:p>
        </p:txBody>
      </p:sp>
      <p:sp>
        <p:nvSpPr>
          <p:cNvPr id="4" name="Text 1"/>
          <p:cNvSpPr/>
          <p:nvPr/>
        </p:nvSpPr>
        <p:spPr>
          <a:xfrm>
            <a:off x="661491" y="1640781"/>
            <a:ext cx="8931735" cy="793849"/>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Every data-driven decision begins with a clear, well-defined question or problem statement. Without a precise objective, data collection and analysis can become unfocused and yield irrelevant results.</a:t>
            </a:r>
            <a:endParaRPr lang="en-US" sz="1400" dirty="0">
              <a:latin typeface="IBM Plex Sans" panose="020B0503050203000203" pitchFamily="34" charset="0"/>
            </a:endParaRPr>
          </a:p>
        </p:txBody>
      </p:sp>
      <p:sp>
        <p:nvSpPr>
          <p:cNvPr id="5" name="Text 2"/>
          <p:cNvSpPr/>
          <p:nvPr/>
        </p:nvSpPr>
        <p:spPr>
          <a:xfrm>
            <a:off x="909538" y="2769493"/>
            <a:ext cx="8579902" cy="2232620"/>
          </a:xfrm>
          <a:prstGeom prst="rect">
            <a:avLst/>
          </a:prstGeom>
          <a:noFill/>
          <a:ln/>
        </p:spPr>
        <p:txBody>
          <a:bodyPr wrap="square" lIns="0" tIns="0" rIns="0" bIns="0" rtlCol="0" anchor="t"/>
          <a:lstStyle/>
          <a:p>
            <a:pPr marL="285739" indent="-285739">
              <a:lnSpc>
                <a:spcPts val="2083"/>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Specificity is Key:</a:t>
            </a:r>
            <a:r>
              <a:rPr lang="en-US" sz="1400" dirty="0">
                <a:solidFill>
                  <a:srgbClr val="666666"/>
                </a:solidFill>
                <a:latin typeface="IBM Plex Sans" panose="020B0503050203000203" pitchFamily="34" charset="0"/>
                <a:ea typeface="IBM Plex Sans" pitchFamily="34" charset="-122"/>
                <a:cs typeface="IBM Plex Sans" pitchFamily="34" charset="-120"/>
              </a:rPr>
              <a:t> Instead of "How can we improve sales?", ask "What specific features in our new product correlate with a higher conversion rate among first-time buyers?"</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Measurable Goals:</a:t>
            </a:r>
            <a:r>
              <a:rPr lang="en-US" sz="1400" dirty="0">
                <a:solidFill>
                  <a:srgbClr val="666666"/>
                </a:solidFill>
                <a:latin typeface="IBM Plex Sans" panose="020B0503050203000203" pitchFamily="34" charset="0"/>
                <a:ea typeface="IBM Plex Sans" pitchFamily="34" charset="-122"/>
                <a:cs typeface="IBM Plex Sans" pitchFamily="34" charset="-120"/>
              </a:rPr>
              <a:t> Ensure the question leads to outcomes that can be quantified and measured.</a:t>
            </a:r>
            <a:endParaRPr lang="en-US" sz="1400" dirty="0">
              <a:latin typeface="IBM Plex Sans" panose="020B0503050203000203" pitchFamily="34" charset="0"/>
            </a:endParaRPr>
          </a:p>
          <a:p>
            <a:pPr marL="285739" indent="-285739">
              <a:lnSpc>
                <a:spcPts val="2083"/>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Stakeholder Alignment:</a:t>
            </a:r>
            <a:r>
              <a:rPr lang="en-US" sz="1400" dirty="0">
                <a:solidFill>
                  <a:srgbClr val="666666"/>
                </a:solidFill>
                <a:latin typeface="IBM Plex Sans" panose="020B0503050203000203" pitchFamily="34" charset="0"/>
                <a:ea typeface="IBM Plex Sans" pitchFamily="34" charset="-122"/>
                <a:cs typeface="IBM Plex Sans" pitchFamily="34" charset="-120"/>
              </a:rPr>
              <a:t> Involve relevant stakeholders to ensure the question addresses a real business need and that everyone agrees on what success looks like.</a:t>
            </a:r>
            <a:endParaRPr lang="en-US" sz="1400" dirty="0">
              <a:latin typeface="IBM Plex Sans" panose="020B0503050203000203" pitchFamily="34" charset="0"/>
            </a:endParaRPr>
          </a:p>
        </p:txBody>
      </p:sp>
      <p:sp>
        <p:nvSpPr>
          <p:cNvPr id="6" name="Shape 3"/>
          <p:cNvSpPr/>
          <p:nvPr/>
        </p:nvSpPr>
        <p:spPr>
          <a:xfrm>
            <a:off x="661491" y="2620665"/>
            <a:ext cx="45719" cy="2439293"/>
          </a:xfrm>
          <a:prstGeom prst="rect">
            <a:avLst/>
          </a:prstGeom>
          <a:solidFill>
            <a:srgbClr val="A2B9F9"/>
          </a:solidFill>
          <a:ln/>
        </p:spPr>
      </p:sp>
      <p:sp>
        <p:nvSpPr>
          <p:cNvPr id="7" name="Text 4"/>
          <p:cNvSpPr/>
          <p:nvPr/>
        </p:nvSpPr>
        <p:spPr>
          <a:xfrm>
            <a:off x="661491" y="5245994"/>
            <a:ext cx="8931735" cy="529233"/>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A well-defined question acts as a compass, guiding the entire DDDM process towards meaningful insights and impactful decisions.</a:t>
            </a:r>
            <a:endParaRPr lang="en-US" sz="1400" dirty="0">
              <a:latin typeface="IBM Plex Sans" panose="020B0503050203000203"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114822"/>
            <a:ext cx="4929485" cy="310058"/>
          </a:xfrm>
          <a:prstGeom prst="rect">
            <a:avLst/>
          </a:prstGeom>
          <a:noFill/>
          <a:ln/>
        </p:spPr>
        <p:txBody>
          <a:bodyPr wrap="none" lIns="0" tIns="0" rIns="0" bIns="0" rtlCol="0" anchor="t"/>
          <a:lstStyle/>
          <a:p>
            <a:pPr>
              <a:lnSpc>
                <a:spcPts val="2417"/>
              </a:lnSpc>
            </a:pPr>
            <a:r>
              <a:rPr lang="en-US" sz="2000" dirty="0">
                <a:solidFill>
                  <a:srgbClr val="3F6FF3"/>
                </a:solidFill>
                <a:latin typeface="IBM Plex Sans" panose="020B0503050203000203" pitchFamily="34" charset="0"/>
                <a:ea typeface="Outfit Medium" pitchFamily="34" charset="-122"/>
                <a:cs typeface="Outfit Medium" pitchFamily="34" charset="-120"/>
              </a:rPr>
              <a:t>Step 2 &amp; 3: Collect, Clean, and Organize Data</a:t>
            </a:r>
            <a:endParaRPr lang="en-US" sz="2000" dirty="0">
              <a:latin typeface="IBM Plex Sans" panose="020B0503050203000203" pitchFamily="34" charset="0"/>
            </a:endParaRPr>
          </a:p>
        </p:txBody>
      </p:sp>
      <p:sp>
        <p:nvSpPr>
          <p:cNvPr id="3" name="Text 1"/>
          <p:cNvSpPr/>
          <p:nvPr/>
        </p:nvSpPr>
        <p:spPr>
          <a:xfrm>
            <a:off x="661492" y="1755577"/>
            <a:ext cx="10869018" cy="529233"/>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Once the question is defined, the next critical phase involves gathering the necessary data and preparing it for analysis. This is often the most time-consuming part of the process.</a:t>
            </a:r>
            <a:endParaRPr lang="en-US" sz="1400" dirty="0">
              <a:latin typeface="IBM Plex Sans" panose="020B0503050203000203" pitchFamily="34" charset="0"/>
            </a:endParaRPr>
          </a:p>
        </p:txBody>
      </p:sp>
      <p:sp>
        <p:nvSpPr>
          <p:cNvPr id="4" name="Shape 2"/>
          <p:cNvSpPr/>
          <p:nvPr/>
        </p:nvSpPr>
        <p:spPr>
          <a:xfrm>
            <a:off x="542429" y="2470844"/>
            <a:ext cx="5470922" cy="2821583"/>
          </a:xfrm>
          <a:prstGeom prst="roundRect">
            <a:avLst>
              <a:gd name="adj" fmla="val 8441"/>
            </a:avLst>
          </a:prstGeom>
          <a:solidFill>
            <a:srgbClr val="D0DBFC">
              <a:alpha val="95000"/>
            </a:srgbClr>
          </a:solidFill>
          <a:ln/>
        </p:spPr>
      </p:sp>
      <p:sp>
        <p:nvSpPr>
          <p:cNvPr id="5" name="Text 3"/>
          <p:cNvSpPr/>
          <p:nvPr/>
        </p:nvSpPr>
        <p:spPr>
          <a:xfrm>
            <a:off x="707728" y="2636143"/>
            <a:ext cx="2067421" cy="258465"/>
          </a:xfrm>
          <a:prstGeom prst="rect">
            <a:avLst/>
          </a:prstGeom>
          <a:noFill/>
          <a:ln/>
        </p:spPr>
        <p:txBody>
          <a:bodyPr wrap="none" lIns="0" tIns="0" rIns="0" bIns="0" rtlCol="0" anchor="t"/>
          <a:lstStyle/>
          <a:p>
            <a:pPr>
              <a:lnSpc>
                <a:spcPts val="2000"/>
              </a:lnSpc>
            </a:pPr>
            <a:r>
              <a:rPr lang="en-US" dirty="0">
                <a:solidFill>
                  <a:srgbClr val="000000"/>
                </a:solidFill>
                <a:latin typeface="IBM Plex Sans" panose="020B0503050203000203" pitchFamily="34" charset="0"/>
                <a:ea typeface="Outfit Medium" pitchFamily="34" charset="-122"/>
                <a:cs typeface="Outfit Medium" pitchFamily="34" charset="-120"/>
              </a:rPr>
              <a:t>Data Collection</a:t>
            </a:r>
            <a:endParaRPr lang="en-US" dirty="0">
              <a:latin typeface="IBM Plex Sans" panose="020B0503050203000203" pitchFamily="34" charset="0"/>
            </a:endParaRPr>
          </a:p>
        </p:txBody>
      </p:sp>
      <p:sp>
        <p:nvSpPr>
          <p:cNvPr id="6" name="Text 4"/>
          <p:cNvSpPr/>
          <p:nvPr/>
        </p:nvSpPr>
        <p:spPr>
          <a:xfrm>
            <a:off x="707728" y="3059907"/>
            <a:ext cx="5140325" cy="793849"/>
          </a:xfrm>
          <a:prstGeom prst="rect">
            <a:avLst/>
          </a:prstGeom>
          <a:noFill/>
          <a:ln/>
        </p:spPr>
        <p:txBody>
          <a:bodyPr wrap="square" lIns="0" tIns="0" rIns="0" bIns="0" rtlCol="0" anchor="t"/>
          <a:lstStyle/>
          <a:p>
            <a:pPr>
              <a:lnSpc>
                <a:spcPts val="2083"/>
              </a:lnSpc>
            </a:pPr>
            <a:r>
              <a:rPr lang="en-US" sz="1400" dirty="0">
                <a:solidFill>
                  <a:srgbClr val="000000"/>
                </a:solidFill>
                <a:latin typeface="IBM Plex Sans" panose="020B0503050203000203" pitchFamily="34" charset="0"/>
                <a:ea typeface="IBM Plex Sans" pitchFamily="34" charset="-122"/>
                <a:cs typeface="IBM Plex Sans" pitchFamily="34" charset="-120"/>
              </a:rPr>
              <a:t>Source data from various channels such as databases, surveys, web analytics, social media, and transactional records. The method of collection should align with the defined question.</a:t>
            </a:r>
            <a:endParaRPr lang="en-US" sz="1400" dirty="0">
              <a:latin typeface="IBM Plex Sans" panose="020B0503050203000203" pitchFamily="34" charset="0"/>
            </a:endParaRPr>
          </a:p>
        </p:txBody>
      </p:sp>
      <p:sp>
        <p:nvSpPr>
          <p:cNvPr id="7" name="Text 5"/>
          <p:cNvSpPr/>
          <p:nvPr/>
        </p:nvSpPr>
        <p:spPr>
          <a:xfrm>
            <a:off x="707728" y="4002584"/>
            <a:ext cx="5140325" cy="1231999"/>
          </a:xfrm>
          <a:prstGeom prst="rect">
            <a:avLst/>
          </a:prstGeom>
          <a:noFill/>
          <a:ln/>
        </p:spPr>
        <p:txBody>
          <a:bodyPr wrap="square" lIns="0" tIns="0" rIns="0" bIns="0" rtlCol="0" anchor="t"/>
          <a:lstStyle/>
          <a:p>
            <a:pPr marL="285739" indent="-285739">
              <a:lnSpc>
                <a:spcPts val="2083"/>
              </a:lnSpc>
              <a:buSzPct val="100000"/>
              <a:buChar char="•"/>
            </a:pPr>
            <a:r>
              <a:rPr lang="en-US" sz="1400" dirty="0">
                <a:solidFill>
                  <a:srgbClr val="000000"/>
                </a:solidFill>
                <a:latin typeface="IBM Plex Sans" panose="020B0503050203000203" pitchFamily="34" charset="0"/>
                <a:ea typeface="IBM Plex Sans" pitchFamily="34" charset="-122"/>
                <a:cs typeface="IBM Plex Sans" pitchFamily="34" charset="-120"/>
              </a:rPr>
              <a:t>Internal databases (CRM, ERP)</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000000"/>
                </a:solidFill>
                <a:latin typeface="IBM Plex Sans" panose="020B0503050203000203" pitchFamily="34" charset="0"/>
                <a:ea typeface="IBM Plex Sans" pitchFamily="34" charset="-122"/>
                <a:cs typeface="IBM Plex Sans" pitchFamily="34" charset="-120"/>
              </a:rPr>
              <a:t>Third-party market research</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000000"/>
                </a:solidFill>
                <a:latin typeface="IBM Plex Sans" panose="020B0503050203000203" pitchFamily="34" charset="0"/>
                <a:ea typeface="IBM Plex Sans" pitchFamily="34" charset="-122"/>
                <a:cs typeface="IBM Plex Sans" pitchFamily="34" charset="-120"/>
              </a:rPr>
              <a:t>Customer feedback (surveys, interviews)</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000000"/>
                </a:solidFill>
                <a:latin typeface="IBM Plex Sans" panose="020B0503050203000203" pitchFamily="34" charset="0"/>
                <a:ea typeface="IBM Plex Sans" pitchFamily="34" charset="-122"/>
                <a:cs typeface="IBM Plex Sans" pitchFamily="34" charset="-120"/>
              </a:rPr>
              <a:t>IoT sensors and device data</a:t>
            </a:r>
            <a:endParaRPr lang="en-US" sz="1400" dirty="0">
              <a:latin typeface="IBM Plex Sans" panose="020B0503050203000203" pitchFamily="34" charset="0"/>
            </a:endParaRPr>
          </a:p>
        </p:txBody>
      </p:sp>
      <p:sp>
        <p:nvSpPr>
          <p:cNvPr id="8" name="Text 6"/>
          <p:cNvSpPr/>
          <p:nvPr/>
        </p:nvSpPr>
        <p:spPr>
          <a:xfrm>
            <a:off x="6304062" y="2636143"/>
            <a:ext cx="2751038" cy="258465"/>
          </a:xfrm>
          <a:prstGeom prst="rect">
            <a:avLst/>
          </a:prstGeom>
          <a:noFill/>
          <a:ln/>
        </p:spPr>
        <p:txBody>
          <a:bodyPr wrap="none" lIns="0" tIns="0" rIns="0" bIns="0" rtlCol="0" anchor="t"/>
          <a:lstStyle/>
          <a:p>
            <a:pPr>
              <a:lnSpc>
                <a:spcPts val="2000"/>
              </a:lnSpc>
            </a:pPr>
            <a:r>
              <a:rPr lang="en-US" dirty="0">
                <a:solidFill>
                  <a:srgbClr val="3F6FF3"/>
                </a:solidFill>
                <a:latin typeface="IBM Plex Sans" panose="020B0503050203000203" pitchFamily="34" charset="0"/>
                <a:ea typeface="Outfit Medium" pitchFamily="34" charset="-122"/>
                <a:cs typeface="Outfit Medium" pitchFamily="34" charset="-120"/>
              </a:rPr>
              <a:t>Data Cleaning &amp; Organization</a:t>
            </a:r>
            <a:endParaRPr lang="en-US" dirty="0">
              <a:latin typeface="IBM Plex Sans" panose="020B0503050203000203" pitchFamily="34" charset="0"/>
            </a:endParaRPr>
          </a:p>
        </p:txBody>
      </p:sp>
      <p:sp>
        <p:nvSpPr>
          <p:cNvPr id="9" name="Text 7"/>
          <p:cNvSpPr/>
          <p:nvPr/>
        </p:nvSpPr>
        <p:spPr>
          <a:xfrm>
            <a:off x="6304062" y="3059907"/>
            <a:ext cx="5232797" cy="793849"/>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Raw data is rarely perfect. It often contains errors, inconsistencies, duplicates, and missing values. </a:t>
            </a:r>
          </a:p>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Cleaning and organizing this data is essential</a:t>
            </a:r>
          </a:p>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 to ensure accuracy in analysis.</a:t>
            </a:r>
            <a:endParaRPr lang="en-US" sz="1400" dirty="0">
              <a:latin typeface="IBM Plex Sans" panose="020B0503050203000203" pitchFamily="34" charset="0"/>
            </a:endParaRPr>
          </a:p>
        </p:txBody>
      </p:sp>
      <p:sp>
        <p:nvSpPr>
          <p:cNvPr id="10" name="Text 8"/>
          <p:cNvSpPr/>
          <p:nvPr/>
        </p:nvSpPr>
        <p:spPr>
          <a:xfrm>
            <a:off x="6304062" y="4153445"/>
            <a:ext cx="5232797" cy="1231999"/>
          </a:xfrm>
          <a:prstGeom prst="rect">
            <a:avLst/>
          </a:prstGeom>
          <a:noFill/>
          <a:ln/>
        </p:spPr>
        <p:txBody>
          <a:bodyPr wrap="square" lIns="0" tIns="0" rIns="0" bIns="0" rtlCol="0" anchor="t"/>
          <a:lstStyle/>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Remove duplicates and irrelevant data points.</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Handle missing values through imputation or removal.</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Correct errors and inconsistencies (e.g., spelling, formats).</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Standardize data formats for uniformity.</a:t>
            </a:r>
            <a:endParaRPr lang="en-US" sz="1400" dirty="0">
              <a:latin typeface="IBM Plex Sans" panose="020B0503050203000203" pitchFamily="34" charset="0"/>
            </a:endParaRPr>
          </a:p>
        </p:txBody>
      </p:sp>
      <p:sp>
        <p:nvSpPr>
          <p:cNvPr id="11" name="Text 9"/>
          <p:cNvSpPr/>
          <p:nvPr/>
        </p:nvSpPr>
        <p:spPr>
          <a:xfrm>
            <a:off x="661492" y="5478462"/>
            <a:ext cx="10869018" cy="264617"/>
          </a:xfrm>
          <a:prstGeom prst="rect">
            <a:avLst/>
          </a:prstGeom>
          <a:noFill/>
          <a:ln/>
        </p:spPr>
        <p:txBody>
          <a:bodyPr wrap="non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A robust data foundation is paramount; flawed data will inevitably lead to flawed insights and decisions.</a:t>
            </a:r>
            <a:endParaRPr lang="en-US" sz="1400" dirty="0">
              <a:latin typeface="IBM Plex Sans" panose="020B0503050203000203"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030883"/>
            <a:ext cx="5021163" cy="310058"/>
          </a:xfrm>
          <a:prstGeom prst="rect">
            <a:avLst/>
          </a:prstGeom>
          <a:noFill/>
          <a:ln/>
        </p:spPr>
        <p:txBody>
          <a:bodyPr wrap="none" lIns="0" tIns="0" rIns="0" bIns="0" rtlCol="0" anchor="t"/>
          <a:lstStyle/>
          <a:p>
            <a:pPr>
              <a:lnSpc>
                <a:spcPts val="2417"/>
              </a:lnSpc>
            </a:pPr>
            <a:r>
              <a:rPr lang="en-US" sz="2000" dirty="0">
                <a:solidFill>
                  <a:srgbClr val="3F6FF3"/>
                </a:solidFill>
                <a:latin typeface="IBM Plex Sans" panose="020B0503050203000203" pitchFamily="34" charset="0"/>
                <a:ea typeface="Outfit Medium" pitchFamily="34" charset="-122"/>
                <a:cs typeface="Outfit Medium" pitchFamily="34" charset="-120"/>
              </a:rPr>
              <a:t>Step 4 &amp; 5: Analyze Data, Interpret &amp; Visualize</a:t>
            </a:r>
            <a:endParaRPr lang="en-US" sz="2000" dirty="0">
              <a:latin typeface="IBM Plex Sans" panose="020B0503050203000203" pitchFamily="34" charset="0"/>
            </a:endParaRPr>
          </a:p>
        </p:txBody>
      </p:sp>
      <p:sp>
        <p:nvSpPr>
          <p:cNvPr id="3" name="Text 1"/>
          <p:cNvSpPr/>
          <p:nvPr/>
        </p:nvSpPr>
        <p:spPr>
          <a:xfrm>
            <a:off x="661492" y="1671638"/>
            <a:ext cx="10869018" cy="529233"/>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With clean, organized data, the next steps involve extracting insights and communicating them effectively. This transforms raw numbers into meaningful information.</a:t>
            </a:r>
            <a:endParaRPr lang="en-US" sz="1400" dirty="0">
              <a:latin typeface="IBM Plex Sans" panose="020B0503050203000203" pitchFamily="34" charset="0"/>
            </a:endParaRPr>
          </a:p>
        </p:txBody>
      </p:sp>
      <p:sp>
        <p:nvSpPr>
          <p:cNvPr id="4" name="Text 2"/>
          <p:cNvSpPr/>
          <p:nvPr/>
        </p:nvSpPr>
        <p:spPr>
          <a:xfrm>
            <a:off x="661492" y="2386906"/>
            <a:ext cx="165298" cy="206673"/>
          </a:xfrm>
          <a:prstGeom prst="rect">
            <a:avLst/>
          </a:prstGeom>
          <a:noFill/>
          <a:ln/>
        </p:spPr>
        <p:txBody>
          <a:bodyPr wrap="none" lIns="0" tIns="0" rIns="0" bIns="0" rtlCol="0" anchor="t"/>
          <a:lstStyle/>
          <a:p>
            <a:pPr>
              <a:lnSpc>
                <a:spcPts val="2083"/>
              </a:lnSpc>
            </a:pPr>
            <a:r>
              <a:rPr lang="en-US" sz="1400" dirty="0">
                <a:solidFill>
                  <a:srgbClr val="666666"/>
                </a:solidFill>
                <a:latin typeface="IBM Plex Sans" panose="020B0503050203000203" pitchFamily="34" charset="0"/>
                <a:ea typeface="Outfit Light" pitchFamily="34" charset="-122"/>
                <a:cs typeface="Outfit Light" pitchFamily="34" charset="-120"/>
              </a:rPr>
              <a:t>01</a:t>
            </a:r>
            <a:endParaRPr lang="en-US" sz="1400" dirty="0">
              <a:latin typeface="IBM Plex Sans" panose="020B0503050203000203" pitchFamily="34" charset="0"/>
            </a:endParaRPr>
          </a:p>
        </p:txBody>
      </p:sp>
      <p:sp>
        <p:nvSpPr>
          <p:cNvPr id="5" name="Shape 3"/>
          <p:cNvSpPr/>
          <p:nvPr/>
        </p:nvSpPr>
        <p:spPr>
          <a:xfrm>
            <a:off x="661492" y="2648843"/>
            <a:ext cx="5351859" cy="19050"/>
          </a:xfrm>
          <a:prstGeom prst="rect">
            <a:avLst/>
          </a:prstGeom>
          <a:solidFill>
            <a:srgbClr val="A2B9F9"/>
          </a:solidFill>
          <a:ln/>
        </p:spPr>
      </p:sp>
      <p:sp>
        <p:nvSpPr>
          <p:cNvPr id="6" name="Text 4"/>
          <p:cNvSpPr/>
          <p:nvPr/>
        </p:nvSpPr>
        <p:spPr>
          <a:xfrm>
            <a:off x="661492" y="2769593"/>
            <a:ext cx="2067421" cy="258465"/>
          </a:xfrm>
          <a:prstGeom prst="rect">
            <a:avLst/>
          </a:prstGeom>
          <a:noFill/>
          <a:ln/>
        </p:spPr>
        <p:txBody>
          <a:bodyPr wrap="none" lIns="0" tIns="0" rIns="0" bIns="0" rtlCol="0" anchor="t"/>
          <a:lstStyle/>
          <a:p>
            <a:pPr>
              <a:lnSpc>
                <a:spcPts val="2000"/>
              </a:lnSpc>
            </a:pPr>
            <a:r>
              <a:rPr lang="en-US" dirty="0">
                <a:solidFill>
                  <a:srgbClr val="666666"/>
                </a:solidFill>
                <a:latin typeface="IBM Plex Sans" panose="020B0503050203000203" pitchFamily="34" charset="0"/>
                <a:ea typeface="Outfit Medium" pitchFamily="34" charset="-122"/>
                <a:cs typeface="Outfit Medium" pitchFamily="34" charset="-120"/>
              </a:rPr>
              <a:t>Data Analysis</a:t>
            </a:r>
            <a:endParaRPr lang="en-US" dirty="0">
              <a:latin typeface="IBM Plex Sans" panose="020B0503050203000203" pitchFamily="34" charset="0"/>
            </a:endParaRPr>
          </a:p>
        </p:txBody>
      </p:sp>
      <p:sp>
        <p:nvSpPr>
          <p:cNvPr id="7" name="Text 5"/>
          <p:cNvSpPr/>
          <p:nvPr/>
        </p:nvSpPr>
        <p:spPr>
          <a:xfrm>
            <a:off x="661492" y="3127276"/>
            <a:ext cx="5351859" cy="793849"/>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Apply statistical methods, machine learning algorithms, or simple pattern recognition to uncover trends, correlations, and anomalies within the data. This phase answers the defined question.</a:t>
            </a:r>
            <a:endParaRPr lang="en-US" sz="1400" dirty="0">
              <a:latin typeface="IBM Plex Sans" panose="020B0503050203000203" pitchFamily="34" charset="0"/>
            </a:endParaRPr>
          </a:p>
        </p:txBody>
      </p:sp>
      <p:sp>
        <p:nvSpPr>
          <p:cNvPr id="8" name="Text 6"/>
          <p:cNvSpPr/>
          <p:nvPr/>
        </p:nvSpPr>
        <p:spPr>
          <a:xfrm>
            <a:off x="661492" y="4020345"/>
            <a:ext cx="5351859" cy="1231999"/>
          </a:xfrm>
          <a:prstGeom prst="rect">
            <a:avLst/>
          </a:prstGeom>
          <a:noFill/>
          <a:ln/>
        </p:spPr>
        <p:txBody>
          <a:bodyPr wrap="square" lIns="0" tIns="0" rIns="0" bIns="0" rtlCol="0" anchor="t"/>
          <a:lstStyle/>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Descriptive analysis (what happened?)</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Diagnostic analysis (why did it happen?)</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Predictive analysis (what will happen?)</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Prescriptive analysis (what should we do?)</a:t>
            </a:r>
            <a:endParaRPr lang="en-US" sz="1400" dirty="0">
              <a:latin typeface="IBM Plex Sans" panose="020B0503050203000203" pitchFamily="34" charset="0"/>
            </a:endParaRPr>
          </a:p>
        </p:txBody>
      </p:sp>
      <p:sp>
        <p:nvSpPr>
          <p:cNvPr id="9" name="Text 7"/>
          <p:cNvSpPr/>
          <p:nvPr/>
        </p:nvSpPr>
        <p:spPr>
          <a:xfrm>
            <a:off x="6178649" y="2386906"/>
            <a:ext cx="165298" cy="206673"/>
          </a:xfrm>
          <a:prstGeom prst="rect">
            <a:avLst/>
          </a:prstGeom>
          <a:noFill/>
          <a:ln/>
        </p:spPr>
        <p:txBody>
          <a:bodyPr wrap="none" lIns="0" tIns="0" rIns="0" bIns="0" rtlCol="0" anchor="t"/>
          <a:lstStyle/>
          <a:p>
            <a:pPr>
              <a:lnSpc>
                <a:spcPts val="2083"/>
              </a:lnSpc>
            </a:pPr>
            <a:r>
              <a:rPr lang="en-US" sz="1400" dirty="0">
                <a:solidFill>
                  <a:srgbClr val="666666"/>
                </a:solidFill>
                <a:latin typeface="IBM Plex Sans" panose="020B0503050203000203" pitchFamily="34" charset="0"/>
                <a:ea typeface="Outfit Light" pitchFamily="34" charset="-122"/>
                <a:cs typeface="Outfit Light" pitchFamily="34" charset="-120"/>
              </a:rPr>
              <a:t>02</a:t>
            </a:r>
            <a:endParaRPr lang="en-US" sz="1400" dirty="0">
              <a:latin typeface="IBM Plex Sans" panose="020B0503050203000203" pitchFamily="34" charset="0"/>
            </a:endParaRPr>
          </a:p>
        </p:txBody>
      </p:sp>
      <p:sp>
        <p:nvSpPr>
          <p:cNvPr id="10" name="Shape 8"/>
          <p:cNvSpPr/>
          <p:nvPr/>
        </p:nvSpPr>
        <p:spPr>
          <a:xfrm>
            <a:off x="6178650" y="2648843"/>
            <a:ext cx="5351859" cy="19050"/>
          </a:xfrm>
          <a:prstGeom prst="rect">
            <a:avLst/>
          </a:prstGeom>
          <a:solidFill>
            <a:srgbClr val="A2B9F9"/>
          </a:solidFill>
          <a:ln/>
        </p:spPr>
      </p:sp>
      <p:sp>
        <p:nvSpPr>
          <p:cNvPr id="11" name="Text 9"/>
          <p:cNvSpPr/>
          <p:nvPr/>
        </p:nvSpPr>
        <p:spPr>
          <a:xfrm>
            <a:off x="6178650" y="2769593"/>
            <a:ext cx="2683669" cy="258465"/>
          </a:xfrm>
          <a:prstGeom prst="rect">
            <a:avLst/>
          </a:prstGeom>
          <a:noFill/>
          <a:ln/>
        </p:spPr>
        <p:txBody>
          <a:bodyPr wrap="none" lIns="0" tIns="0" rIns="0" bIns="0" rtlCol="0" anchor="t"/>
          <a:lstStyle/>
          <a:p>
            <a:pPr>
              <a:lnSpc>
                <a:spcPts val="2000"/>
              </a:lnSpc>
            </a:pPr>
            <a:r>
              <a:rPr lang="en-US" dirty="0">
                <a:solidFill>
                  <a:srgbClr val="666666"/>
                </a:solidFill>
                <a:latin typeface="IBM Plex Sans" panose="020B0503050203000203" pitchFamily="34" charset="0"/>
                <a:ea typeface="Outfit Medium" pitchFamily="34" charset="-122"/>
                <a:cs typeface="Outfit Medium" pitchFamily="34" charset="-120"/>
              </a:rPr>
              <a:t>Interpretation &amp; Visualization</a:t>
            </a:r>
            <a:endParaRPr lang="en-US" dirty="0">
              <a:latin typeface="IBM Plex Sans" panose="020B0503050203000203" pitchFamily="34" charset="0"/>
            </a:endParaRPr>
          </a:p>
        </p:txBody>
      </p:sp>
      <p:sp>
        <p:nvSpPr>
          <p:cNvPr id="12" name="Text 10"/>
          <p:cNvSpPr/>
          <p:nvPr/>
        </p:nvSpPr>
        <p:spPr>
          <a:xfrm>
            <a:off x="6178650" y="3127276"/>
            <a:ext cx="5351859" cy="793849"/>
          </a:xfrm>
          <a:prstGeom prst="rect">
            <a:avLst/>
          </a:prstGeom>
          <a:noFill/>
          <a:ln/>
        </p:spPr>
        <p:txBody>
          <a:bodyPr wrap="squar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Translate complex analytical findings into understandable insights. Data visualization plays a crucial role here, making trends and patterns evident to a wider audience.</a:t>
            </a:r>
            <a:endParaRPr lang="en-US" sz="1400" dirty="0">
              <a:latin typeface="IBM Plex Sans" panose="020B0503050203000203" pitchFamily="34" charset="0"/>
            </a:endParaRPr>
          </a:p>
        </p:txBody>
      </p:sp>
      <p:sp>
        <p:nvSpPr>
          <p:cNvPr id="13" name="Text 11"/>
          <p:cNvSpPr/>
          <p:nvPr/>
        </p:nvSpPr>
        <p:spPr>
          <a:xfrm>
            <a:off x="6178650" y="4020345"/>
            <a:ext cx="5351859" cy="1231999"/>
          </a:xfrm>
          <a:prstGeom prst="rect">
            <a:avLst/>
          </a:prstGeom>
          <a:noFill/>
          <a:ln/>
        </p:spPr>
        <p:txBody>
          <a:bodyPr wrap="square" lIns="0" tIns="0" rIns="0" bIns="0" rtlCol="0" anchor="t"/>
          <a:lstStyle/>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Create dashboards and reports.</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Use charts (bar, line, pie), graphs, and maps.</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Highlight key findings and their implications.</a:t>
            </a:r>
            <a:endParaRPr lang="en-US" sz="1400" dirty="0">
              <a:latin typeface="IBM Plex Sans" panose="020B0503050203000203" pitchFamily="34" charset="0"/>
            </a:endParaRPr>
          </a:p>
          <a:p>
            <a:pPr marL="285739" indent="-285739">
              <a:lnSpc>
                <a:spcPts val="2083"/>
              </a:lnSpc>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Tell a compelling story with the data.</a:t>
            </a:r>
            <a:endParaRPr lang="en-US" sz="1400" dirty="0">
              <a:latin typeface="IBM Plex Sans" panose="020B0503050203000203" pitchFamily="34" charset="0"/>
            </a:endParaRPr>
          </a:p>
        </p:txBody>
      </p:sp>
      <p:sp>
        <p:nvSpPr>
          <p:cNvPr id="14" name="Text 12"/>
          <p:cNvSpPr/>
          <p:nvPr/>
        </p:nvSpPr>
        <p:spPr>
          <a:xfrm>
            <a:off x="661492" y="5562402"/>
            <a:ext cx="10869018" cy="264617"/>
          </a:xfrm>
          <a:prstGeom prst="rect">
            <a:avLst/>
          </a:prstGeom>
          <a:noFill/>
          <a:ln/>
        </p:spPr>
        <p:txBody>
          <a:bodyPr wrap="none" lIns="0" tIns="0" rIns="0" bIns="0" rtlCol="0" anchor="t"/>
          <a:lstStyle/>
          <a:p>
            <a:pPr>
              <a:lnSpc>
                <a:spcPts val="2083"/>
              </a:lnSpc>
            </a:pPr>
            <a:r>
              <a:rPr lang="en-US" sz="1400" dirty="0">
                <a:solidFill>
                  <a:srgbClr val="666666"/>
                </a:solidFill>
                <a:latin typeface="IBM Plex Sans" panose="020B0503050203000203" pitchFamily="34" charset="0"/>
                <a:ea typeface="IBM Plex Sans" pitchFamily="34" charset="-122"/>
                <a:cs typeface="IBM Plex Sans" pitchFamily="34" charset="-120"/>
              </a:rPr>
              <a:t>Effective analysis and visualization are the bridge between data and insight, making complex information accessible and actionable.</a:t>
            </a:r>
            <a:endParaRPr lang="en-US" sz="1400" dirty="0">
              <a:latin typeface="IBM Plex Sans" panose="020B0503050203000203"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273869"/>
            <a:ext cx="2670968" cy="310058"/>
          </a:xfrm>
          <a:prstGeom prst="rect">
            <a:avLst/>
          </a:prstGeom>
          <a:noFill/>
          <a:ln/>
        </p:spPr>
        <p:txBody>
          <a:bodyPr wrap="none" lIns="0" tIns="0" rIns="0" bIns="0" rtlCol="0" anchor="t"/>
          <a:lstStyle/>
          <a:p>
            <a:pPr>
              <a:lnSpc>
                <a:spcPts val="2417"/>
              </a:lnSpc>
            </a:pPr>
            <a:r>
              <a:rPr lang="en-US" sz="1917" dirty="0">
                <a:solidFill>
                  <a:srgbClr val="3F6FF3"/>
                </a:solidFill>
                <a:latin typeface="IBM Plex Sans" panose="020B0503050203000203" pitchFamily="34" charset="0"/>
                <a:ea typeface="Outfit Medium" pitchFamily="34" charset="-122"/>
                <a:cs typeface="Outfit Medium" pitchFamily="34" charset="-120"/>
              </a:rPr>
              <a:t>Step 6: Act and Evaluate</a:t>
            </a:r>
            <a:endParaRPr lang="en-US" sz="1917" dirty="0">
              <a:latin typeface="IBM Plex Sans" panose="020B0503050203000203" pitchFamily="34" charset="0"/>
            </a:endParaRPr>
          </a:p>
        </p:txBody>
      </p:sp>
      <p:sp>
        <p:nvSpPr>
          <p:cNvPr id="3" name="Text 1"/>
          <p:cNvSpPr/>
          <p:nvPr/>
        </p:nvSpPr>
        <p:spPr>
          <a:xfrm>
            <a:off x="661492" y="1914624"/>
            <a:ext cx="10869018" cy="264617"/>
          </a:xfrm>
          <a:prstGeom prst="rect">
            <a:avLst/>
          </a:prstGeom>
          <a:noFill/>
          <a:ln/>
        </p:spPr>
        <p:txBody>
          <a:bodyPr wrap="none" lIns="0" tIns="0" rIns="0" bIns="0" rtlCol="0" anchor="t"/>
          <a:lstStyle/>
          <a:p>
            <a:pPr>
              <a:lnSpc>
                <a:spcPts val="2083"/>
              </a:lnSpc>
            </a:pPr>
            <a:r>
              <a:rPr lang="en-US" sz="1292" dirty="0">
                <a:latin typeface="IBM Plex Sans" panose="020B0503050203000203" pitchFamily="34" charset="0"/>
                <a:ea typeface="IBM Plex Sans" pitchFamily="34" charset="-122"/>
                <a:cs typeface="IBM Plex Sans" pitchFamily="34" charset="-120"/>
              </a:rPr>
              <a:t>The final and most crucial step is to act on the derived insights and then rigorously evaluate the outcomes. This completes the data-driven cycle.</a:t>
            </a:r>
            <a:endParaRPr lang="en-US" sz="1292" dirty="0">
              <a:latin typeface="IBM Plex Sans" panose="020B0503050203000203" pitchFamily="34" charset="0"/>
            </a:endParaRPr>
          </a:p>
        </p:txBody>
      </p:sp>
      <p:sp>
        <p:nvSpPr>
          <p:cNvPr id="4" name="Shape 2"/>
          <p:cNvSpPr/>
          <p:nvPr/>
        </p:nvSpPr>
        <p:spPr>
          <a:xfrm>
            <a:off x="661492" y="2365276"/>
            <a:ext cx="10869018" cy="2503587"/>
          </a:xfrm>
          <a:prstGeom prst="roundRect">
            <a:avLst>
              <a:gd name="adj" fmla="val 5946"/>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5" name="Shape 3"/>
          <p:cNvSpPr/>
          <p:nvPr/>
        </p:nvSpPr>
        <p:spPr>
          <a:xfrm>
            <a:off x="667842" y="2371626"/>
            <a:ext cx="5428158" cy="2490887"/>
          </a:xfrm>
          <a:prstGeom prst="roundRect">
            <a:avLst>
              <a:gd name="adj" fmla="val 5976"/>
            </a:avLst>
          </a:prstGeom>
          <a:solidFill>
            <a:srgbClr val="CFDBFC"/>
          </a:solidFill>
          <a:ln/>
        </p:spPr>
      </p:sp>
      <p:sp>
        <p:nvSpPr>
          <p:cNvPr id="6" name="Text 4"/>
          <p:cNvSpPr/>
          <p:nvPr/>
        </p:nvSpPr>
        <p:spPr>
          <a:xfrm>
            <a:off x="833140" y="2536924"/>
            <a:ext cx="2067421" cy="258465"/>
          </a:xfrm>
          <a:prstGeom prst="rect">
            <a:avLst/>
          </a:prstGeom>
          <a:noFill/>
          <a:ln/>
        </p:spPr>
        <p:txBody>
          <a:bodyPr wrap="none" lIns="0" tIns="0" rIns="0" bIns="0" rtlCol="0" anchor="t"/>
          <a:lstStyle/>
          <a:p>
            <a:pPr>
              <a:lnSpc>
                <a:spcPts val="2000"/>
              </a:lnSpc>
            </a:pPr>
            <a:r>
              <a:rPr lang="en-US" sz="1625" dirty="0">
                <a:solidFill>
                  <a:srgbClr val="000000"/>
                </a:solidFill>
                <a:latin typeface="IBM Plex Sans" panose="020B0503050203000203" pitchFamily="34" charset="0"/>
                <a:ea typeface="Outfit Medium" pitchFamily="34" charset="-122"/>
                <a:cs typeface="Outfit Medium" pitchFamily="34" charset="-120"/>
              </a:rPr>
              <a:t>Act</a:t>
            </a:r>
            <a:endParaRPr lang="en-US" sz="1625" dirty="0">
              <a:latin typeface="IBM Plex Sans" panose="020B0503050203000203" pitchFamily="34" charset="0"/>
            </a:endParaRPr>
          </a:p>
        </p:txBody>
      </p:sp>
      <p:sp>
        <p:nvSpPr>
          <p:cNvPr id="7" name="Text 5"/>
          <p:cNvSpPr/>
          <p:nvPr/>
        </p:nvSpPr>
        <p:spPr>
          <a:xfrm>
            <a:off x="833140" y="2894608"/>
            <a:ext cx="4849416" cy="793849"/>
          </a:xfrm>
          <a:prstGeom prst="rect">
            <a:avLst/>
          </a:prstGeom>
          <a:noFill/>
          <a:ln/>
        </p:spPr>
        <p:txBody>
          <a:bodyPr wrap="square" lIns="0" tIns="0" rIns="0" bIns="0" rtlCol="0" anchor="t"/>
          <a:lstStyle/>
          <a:p>
            <a:pPr>
              <a:lnSpc>
                <a:spcPts val="2083"/>
              </a:lnSpc>
            </a:pPr>
            <a:r>
              <a:rPr lang="en-US" sz="1292" dirty="0">
                <a:solidFill>
                  <a:srgbClr val="000000"/>
                </a:solidFill>
                <a:latin typeface="IBM Plex Sans" panose="020B0503050203000203" pitchFamily="34" charset="0"/>
                <a:ea typeface="IBM Plex Sans" pitchFamily="34" charset="-122"/>
                <a:cs typeface="IBM Plex Sans" pitchFamily="34" charset="-120"/>
              </a:rPr>
              <a:t>Implement the decisions based on the data analysis. This could involve launching a new product, optimizing a marketing campaign, or revising an internal process.</a:t>
            </a:r>
            <a:endParaRPr lang="en-US" sz="1292" dirty="0">
              <a:latin typeface="IBM Plex Sans" panose="020B0503050203000203" pitchFamily="34" charset="0"/>
            </a:endParaRPr>
          </a:p>
        </p:txBody>
      </p:sp>
      <p:sp>
        <p:nvSpPr>
          <p:cNvPr id="8" name="Text 6"/>
          <p:cNvSpPr/>
          <p:nvPr/>
        </p:nvSpPr>
        <p:spPr>
          <a:xfrm>
            <a:off x="833140" y="3787676"/>
            <a:ext cx="4849416" cy="909538"/>
          </a:xfrm>
          <a:prstGeom prst="rect">
            <a:avLst/>
          </a:prstGeom>
          <a:noFill/>
          <a:ln/>
        </p:spPr>
        <p:txBody>
          <a:bodyPr wrap="square" lIns="0" tIns="0" rIns="0" bIns="0" rtlCol="0" anchor="t"/>
          <a:lstStyle/>
          <a:p>
            <a:pPr marL="285739" indent="-285739">
              <a:lnSpc>
                <a:spcPts val="2083"/>
              </a:lnSpc>
              <a:buSzPct val="100000"/>
              <a:buChar char="•"/>
            </a:pPr>
            <a:r>
              <a:rPr lang="en-US" sz="1292" dirty="0">
                <a:solidFill>
                  <a:srgbClr val="000000"/>
                </a:solidFill>
                <a:latin typeface="IBM Plex Sans" panose="020B0503050203000203" pitchFamily="34" charset="0"/>
                <a:ea typeface="IBM Plex Sans" pitchFamily="34" charset="-122"/>
                <a:cs typeface="IBM Plex Sans" pitchFamily="34" charset="-120"/>
              </a:rPr>
              <a:t>Develop a clear action plan.</a:t>
            </a:r>
            <a:endParaRPr lang="en-US" sz="1292" dirty="0">
              <a:latin typeface="IBM Plex Sans" panose="020B0503050203000203" pitchFamily="34" charset="0"/>
            </a:endParaRPr>
          </a:p>
          <a:p>
            <a:pPr marL="285739" indent="-285739">
              <a:lnSpc>
                <a:spcPts val="2083"/>
              </a:lnSpc>
              <a:buSzPct val="100000"/>
              <a:buChar char="•"/>
            </a:pPr>
            <a:r>
              <a:rPr lang="en-US" sz="1292" dirty="0">
                <a:solidFill>
                  <a:srgbClr val="000000"/>
                </a:solidFill>
                <a:latin typeface="IBM Plex Sans" panose="020B0503050203000203" pitchFamily="34" charset="0"/>
                <a:ea typeface="IBM Plex Sans" pitchFamily="34" charset="-122"/>
                <a:cs typeface="IBM Plex Sans" pitchFamily="34" charset="-120"/>
              </a:rPr>
              <a:t>Allocate necessary resources.</a:t>
            </a:r>
            <a:endParaRPr lang="en-US" sz="1292" dirty="0">
              <a:latin typeface="IBM Plex Sans" panose="020B0503050203000203" pitchFamily="34" charset="0"/>
            </a:endParaRPr>
          </a:p>
          <a:p>
            <a:pPr marL="285739" indent="-285739">
              <a:lnSpc>
                <a:spcPts val="2083"/>
              </a:lnSpc>
              <a:buSzPct val="100000"/>
              <a:buChar char="•"/>
            </a:pPr>
            <a:r>
              <a:rPr lang="en-US" sz="1292" dirty="0">
                <a:solidFill>
                  <a:srgbClr val="000000"/>
                </a:solidFill>
                <a:latin typeface="IBM Plex Sans" panose="020B0503050203000203" pitchFamily="34" charset="0"/>
                <a:ea typeface="IBM Plex Sans" pitchFamily="34" charset="-122"/>
                <a:cs typeface="IBM Plex Sans" pitchFamily="34" charset="-120"/>
              </a:rPr>
              <a:t>Communicate changes to relevant teams.</a:t>
            </a:r>
            <a:endParaRPr lang="en-US" sz="1292" dirty="0">
              <a:latin typeface="IBM Plex Sans" panose="020B0503050203000203" pitchFamily="34" charset="0"/>
            </a:endParaRPr>
          </a:p>
        </p:txBody>
      </p:sp>
      <p:sp>
        <p:nvSpPr>
          <p:cNvPr id="9" name="Shape 7"/>
          <p:cNvSpPr/>
          <p:nvPr/>
        </p:nvSpPr>
        <p:spPr>
          <a:xfrm>
            <a:off x="6096000" y="2371626"/>
            <a:ext cx="5428158" cy="2490887"/>
          </a:xfrm>
          <a:prstGeom prst="rect">
            <a:avLst/>
          </a:prstGeom>
          <a:solidFill>
            <a:srgbClr val="CFDBFC"/>
          </a:solidFill>
          <a:ln/>
        </p:spPr>
      </p:sp>
      <p:sp>
        <p:nvSpPr>
          <p:cNvPr id="10" name="Shape 8"/>
          <p:cNvSpPr/>
          <p:nvPr/>
        </p:nvSpPr>
        <p:spPr>
          <a:xfrm>
            <a:off x="6096000" y="2371626"/>
            <a:ext cx="19050" cy="2490887"/>
          </a:xfrm>
          <a:prstGeom prst="roundRect">
            <a:avLst>
              <a:gd name="adj" fmla="val 781396"/>
            </a:avLst>
          </a:prstGeom>
          <a:solidFill>
            <a:srgbClr val="B5C1E2"/>
          </a:solidFill>
          <a:ln/>
        </p:spPr>
      </p:sp>
      <p:sp>
        <p:nvSpPr>
          <p:cNvPr id="11" name="Text 9"/>
          <p:cNvSpPr/>
          <p:nvPr/>
        </p:nvSpPr>
        <p:spPr>
          <a:xfrm>
            <a:off x="6509445" y="2536924"/>
            <a:ext cx="2067421" cy="258465"/>
          </a:xfrm>
          <a:prstGeom prst="rect">
            <a:avLst/>
          </a:prstGeom>
          <a:noFill/>
          <a:ln/>
        </p:spPr>
        <p:txBody>
          <a:bodyPr wrap="none" lIns="0" tIns="0" rIns="0" bIns="0" rtlCol="0" anchor="t"/>
          <a:lstStyle/>
          <a:p>
            <a:pPr>
              <a:lnSpc>
                <a:spcPts val="2000"/>
              </a:lnSpc>
            </a:pPr>
            <a:r>
              <a:rPr lang="en-US" sz="1625" dirty="0">
                <a:solidFill>
                  <a:srgbClr val="000000"/>
                </a:solidFill>
                <a:latin typeface="IBM Plex Sans" panose="020B0503050203000203" pitchFamily="34" charset="0"/>
                <a:ea typeface="Outfit Medium" pitchFamily="34" charset="-122"/>
                <a:cs typeface="Outfit Medium" pitchFamily="34" charset="-120"/>
              </a:rPr>
              <a:t>Evaluate</a:t>
            </a:r>
            <a:endParaRPr lang="en-US" sz="1625" dirty="0">
              <a:latin typeface="IBM Plex Sans" panose="020B0503050203000203" pitchFamily="34" charset="0"/>
            </a:endParaRPr>
          </a:p>
        </p:txBody>
      </p:sp>
      <p:sp>
        <p:nvSpPr>
          <p:cNvPr id="12" name="Text 10"/>
          <p:cNvSpPr/>
          <p:nvPr/>
        </p:nvSpPr>
        <p:spPr>
          <a:xfrm>
            <a:off x="6509445" y="2894608"/>
            <a:ext cx="4849416" cy="793849"/>
          </a:xfrm>
          <a:prstGeom prst="rect">
            <a:avLst/>
          </a:prstGeom>
          <a:noFill/>
          <a:ln/>
        </p:spPr>
        <p:txBody>
          <a:bodyPr wrap="square" lIns="0" tIns="0" rIns="0" bIns="0" rtlCol="0" anchor="t"/>
          <a:lstStyle/>
          <a:p>
            <a:pPr>
              <a:lnSpc>
                <a:spcPts val="2083"/>
              </a:lnSpc>
            </a:pPr>
            <a:r>
              <a:rPr lang="en-US" sz="1292" dirty="0">
                <a:solidFill>
                  <a:srgbClr val="000000"/>
                </a:solidFill>
                <a:latin typeface="IBM Plex Sans" panose="020B0503050203000203" pitchFamily="34" charset="0"/>
                <a:ea typeface="IBM Plex Sans" pitchFamily="34" charset="-122"/>
                <a:cs typeface="IBM Plex Sans" pitchFamily="34" charset="-120"/>
              </a:rPr>
              <a:t>Monitor the impact of your actions by continuously collecting and analyzing new data. This evaluation determines whether the decision achieved its intended outcome.</a:t>
            </a:r>
            <a:endParaRPr lang="en-US" sz="1292" dirty="0">
              <a:latin typeface="IBM Plex Sans" panose="020B0503050203000203" pitchFamily="34" charset="0"/>
            </a:endParaRPr>
          </a:p>
        </p:txBody>
      </p:sp>
      <p:sp>
        <p:nvSpPr>
          <p:cNvPr id="13" name="Text 11"/>
          <p:cNvSpPr/>
          <p:nvPr/>
        </p:nvSpPr>
        <p:spPr>
          <a:xfrm>
            <a:off x="6509445" y="3787676"/>
            <a:ext cx="4849416" cy="909538"/>
          </a:xfrm>
          <a:prstGeom prst="rect">
            <a:avLst/>
          </a:prstGeom>
          <a:noFill/>
          <a:ln/>
        </p:spPr>
        <p:txBody>
          <a:bodyPr wrap="square" lIns="0" tIns="0" rIns="0" bIns="0" rtlCol="0" anchor="t"/>
          <a:lstStyle/>
          <a:p>
            <a:pPr marL="285739" indent="-285739">
              <a:lnSpc>
                <a:spcPts val="2083"/>
              </a:lnSpc>
              <a:buSzPct val="100000"/>
              <a:buChar char="•"/>
            </a:pPr>
            <a:r>
              <a:rPr lang="en-US" sz="1292" dirty="0">
                <a:solidFill>
                  <a:srgbClr val="000000"/>
                </a:solidFill>
                <a:latin typeface="IBM Plex Sans" panose="020B0503050203000203" pitchFamily="34" charset="0"/>
                <a:ea typeface="IBM Plex Sans" pitchFamily="34" charset="-122"/>
                <a:cs typeface="IBM Plex Sans" pitchFamily="34" charset="-120"/>
              </a:rPr>
              <a:t>Track key performance indicators (KPIs).</a:t>
            </a:r>
            <a:endParaRPr lang="en-US" sz="1292" dirty="0">
              <a:latin typeface="IBM Plex Sans" panose="020B0503050203000203" pitchFamily="34" charset="0"/>
            </a:endParaRPr>
          </a:p>
          <a:p>
            <a:pPr marL="285739" indent="-285739">
              <a:lnSpc>
                <a:spcPts val="2083"/>
              </a:lnSpc>
              <a:buSzPct val="100000"/>
              <a:buChar char="•"/>
            </a:pPr>
            <a:r>
              <a:rPr lang="en-US" sz="1292" dirty="0">
                <a:solidFill>
                  <a:srgbClr val="000000"/>
                </a:solidFill>
                <a:latin typeface="IBM Plex Sans" panose="020B0503050203000203" pitchFamily="34" charset="0"/>
                <a:ea typeface="IBM Plex Sans" pitchFamily="34" charset="-122"/>
                <a:cs typeface="IBM Plex Sans" pitchFamily="34" charset="-120"/>
              </a:rPr>
              <a:t>Compare results against initial goals.</a:t>
            </a:r>
            <a:endParaRPr lang="en-US" sz="1292" dirty="0">
              <a:latin typeface="IBM Plex Sans" panose="020B0503050203000203" pitchFamily="34" charset="0"/>
            </a:endParaRPr>
          </a:p>
          <a:p>
            <a:pPr marL="285739" indent="-285739">
              <a:lnSpc>
                <a:spcPts val="2083"/>
              </a:lnSpc>
              <a:buSzPct val="100000"/>
              <a:buChar char="•"/>
            </a:pPr>
            <a:r>
              <a:rPr lang="en-US" sz="1292" dirty="0">
                <a:solidFill>
                  <a:srgbClr val="000000"/>
                </a:solidFill>
                <a:latin typeface="IBM Plex Sans" panose="020B0503050203000203" pitchFamily="34" charset="0"/>
                <a:ea typeface="IBM Plex Sans" pitchFamily="34" charset="-122"/>
                <a:cs typeface="IBM Plex Sans" pitchFamily="34" charset="-120"/>
              </a:rPr>
              <a:t>Identify areas for further improvement.</a:t>
            </a:r>
            <a:endParaRPr lang="en-US" sz="1292" dirty="0">
              <a:latin typeface="IBM Plex Sans" panose="020B0503050203000203" pitchFamily="34" charset="0"/>
            </a:endParaRPr>
          </a:p>
        </p:txBody>
      </p:sp>
      <p:sp>
        <p:nvSpPr>
          <p:cNvPr id="14" name="Shape 12"/>
          <p:cNvSpPr/>
          <p:nvPr/>
        </p:nvSpPr>
        <p:spPr>
          <a:xfrm>
            <a:off x="5889328" y="3410298"/>
            <a:ext cx="413444" cy="413444"/>
          </a:xfrm>
          <a:prstGeom prst="roundRect">
            <a:avLst>
              <a:gd name="adj" fmla="val 36004"/>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pic>
        <p:nvPicPr>
          <p:cNvPr id="1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714" y="3513584"/>
            <a:ext cx="206673" cy="206673"/>
          </a:xfrm>
          <a:prstGeom prst="rect">
            <a:avLst/>
          </a:prstGeom>
        </p:spPr>
      </p:pic>
      <p:sp>
        <p:nvSpPr>
          <p:cNvPr id="16" name="Text 13"/>
          <p:cNvSpPr/>
          <p:nvPr/>
        </p:nvSpPr>
        <p:spPr>
          <a:xfrm>
            <a:off x="661492" y="5054898"/>
            <a:ext cx="10869018" cy="529233"/>
          </a:xfrm>
          <a:prstGeom prst="rect">
            <a:avLst/>
          </a:prstGeom>
          <a:noFill/>
          <a:ln/>
        </p:spPr>
        <p:txBody>
          <a:bodyPr wrap="square" lIns="0" tIns="0" rIns="0" bIns="0" rtlCol="0" anchor="t"/>
          <a:lstStyle/>
          <a:p>
            <a:pPr>
              <a:lnSpc>
                <a:spcPts val="2083"/>
              </a:lnSpc>
            </a:pPr>
            <a:endParaRPr lang="en-US" sz="1292" dirty="0">
              <a:latin typeface="IBM Plex Sans" panose="020B050305020300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504" y="486370"/>
            <a:ext cx="7139682" cy="396578"/>
          </a:xfrm>
          <a:prstGeom prst="rect">
            <a:avLst/>
          </a:prstGeom>
          <a:noFill/>
          <a:ln/>
        </p:spPr>
        <p:txBody>
          <a:bodyPr wrap="none" lIns="0" tIns="0" rIns="0" bIns="0" rtlCol="0" anchor="t"/>
          <a:lstStyle/>
          <a:p>
            <a:pPr>
              <a:lnSpc>
                <a:spcPts val="3083"/>
              </a:lnSpc>
            </a:pPr>
            <a:r>
              <a:rPr lang="en-US" sz="2458" dirty="0">
                <a:solidFill>
                  <a:srgbClr val="3F6FF3"/>
                </a:solidFill>
                <a:latin typeface="IBM Plex Sans" panose="020B0503050203000203" pitchFamily="34" charset="0"/>
                <a:ea typeface="Outfit Medium" pitchFamily="34" charset="-122"/>
                <a:cs typeface="Outfit Medium" pitchFamily="34" charset="-120"/>
              </a:rPr>
              <a:t>Challenges and Pitfalls in Data-Driven Approaches</a:t>
            </a:r>
            <a:endParaRPr lang="en-US" sz="2458" dirty="0">
              <a:latin typeface="IBM Plex Sans" panose="020B0503050203000203" pitchFamily="34" charset="0"/>
            </a:endParaRPr>
          </a:p>
        </p:txBody>
      </p:sp>
      <p:sp>
        <p:nvSpPr>
          <p:cNvPr id="3" name="Text 1"/>
          <p:cNvSpPr/>
          <p:nvPr/>
        </p:nvSpPr>
        <p:spPr>
          <a:xfrm>
            <a:off x="634504" y="1187252"/>
            <a:ext cx="10922993" cy="497284"/>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While DDDM offers immense advantages, it's not without its obstacles. Awareness of these challenges is the first step</a:t>
            </a:r>
          </a:p>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 toward mitigating them and ensuring a more successful data journey.</a:t>
            </a:r>
            <a:endParaRPr lang="en-US" sz="1208" dirty="0">
              <a:latin typeface="IBM Plex Sans" panose="020B0503050203000203" pitchFamily="34" charset="0"/>
            </a:endParaRPr>
          </a:p>
        </p:txBody>
      </p:sp>
      <p:sp>
        <p:nvSpPr>
          <p:cNvPr id="4" name="Shape 2"/>
          <p:cNvSpPr/>
          <p:nvPr/>
        </p:nvSpPr>
        <p:spPr>
          <a:xfrm>
            <a:off x="634504" y="1855689"/>
            <a:ext cx="3539530" cy="2096294"/>
          </a:xfrm>
          <a:prstGeom prst="roundRect">
            <a:avLst>
              <a:gd name="adj" fmla="val 6811"/>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pic>
        <p:nvPicPr>
          <p:cNvPr id="5" name="Image 0" descr="preencoded.png"/>
          <p:cNvPicPr>
            <a:picLocks noChangeAspect="1"/>
          </p:cNvPicPr>
          <p:nvPr/>
        </p:nvPicPr>
        <p:blipFill>
          <a:blip r:embed="rId3"/>
          <a:stretch>
            <a:fillRect/>
          </a:stretch>
        </p:blipFill>
        <p:spPr>
          <a:xfrm>
            <a:off x="558403" y="1779587"/>
            <a:ext cx="190302" cy="190302"/>
          </a:xfrm>
          <a:prstGeom prst="rect">
            <a:avLst/>
          </a:prstGeom>
        </p:spPr>
      </p:pic>
      <p:pic>
        <p:nvPicPr>
          <p:cNvPr id="6" name="Image 1" descr="preencoded.png"/>
          <p:cNvPicPr>
            <a:picLocks noChangeAspect="1"/>
          </p:cNvPicPr>
          <p:nvPr/>
        </p:nvPicPr>
        <p:blipFill>
          <a:blip r:embed="rId4"/>
          <a:stretch>
            <a:fillRect/>
          </a:stretch>
        </p:blipFill>
        <p:spPr>
          <a:xfrm>
            <a:off x="4059832" y="3837781"/>
            <a:ext cx="190302" cy="190302"/>
          </a:xfrm>
          <a:prstGeom prst="rect">
            <a:avLst/>
          </a:prstGeom>
        </p:spPr>
      </p:pic>
      <p:sp>
        <p:nvSpPr>
          <p:cNvPr id="7" name="Text 3"/>
          <p:cNvSpPr/>
          <p:nvPr/>
        </p:nvSpPr>
        <p:spPr>
          <a:xfrm>
            <a:off x="891481" y="2112665"/>
            <a:ext cx="2013545" cy="247848"/>
          </a:xfrm>
          <a:prstGeom prst="rect">
            <a:avLst/>
          </a:prstGeom>
          <a:noFill/>
          <a:ln/>
        </p:spPr>
        <p:txBody>
          <a:bodyPr wrap="none" lIns="0" tIns="0" rIns="0" bIns="0" rtlCol="0" anchor="t"/>
          <a:lstStyle/>
          <a:p>
            <a:pPr>
              <a:lnSpc>
                <a:spcPts val="1917"/>
              </a:lnSpc>
            </a:pPr>
            <a:r>
              <a:rPr lang="en-US" sz="1542" dirty="0">
                <a:solidFill>
                  <a:srgbClr val="666666"/>
                </a:solidFill>
                <a:latin typeface="IBM Plex Sans" panose="020B0503050203000203" pitchFamily="34" charset="0"/>
                <a:ea typeface="Outfit Medium" pitchFamily="34" charset="-122"/>
                <a:cs typeface="Outfit Medium" pitchFamily="34" charset="-120"/>
              </a:rPr>
              <a:t>Data Overload &amp; Noise</a:t>
            </a:r>
            <a:endParaRPr lang="en-US" sz="1542" dirty="0">
              <a:latin typeface="IBM Plex Sans" panose="020B0503050203000203" pitchFamily="34" charset="0"/>
            </a:endParaRPr>
          </a:p>
        </p:txBody>
      </p:sp>
      <p:sp>
        <p:nvSpPr>
          <p:cNvPr id="8" name="Text 4"/>
          <p:cNvSpPr/>
          <p:nvPr/>
        </p:nvSpPr>
        <p:spPr>
          <a:xfrm>
            <a:off x="891481" y="2451795"/>
            <a:ext cx="3025577" cy="1243211"/>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Too much data can be as detrimental as too little, leading to "analysis paralysis" or focusing on irrelevant metrics. It's essential to define what data truly matters.</a:t>
            </a:r>
            <a:endParaRPr lang="en-US" sz="1208" dirty="0">
              <a:latin typeface="IBM Plex Sans" panose="020B0503050203000203" pitchFamily="34" charset="0"/>
            </a:endParaRPr>
          </a:p>
        </p:txBody>
      </p:sp>
      <p:sp>
        <p:nvSpPr>
          <p:cNvPr id="9" name="Shape 5"/>
          <p:cNvSpPr/>
          <p:nvPr/>
        </p:nvSpPr>
        <p:spPr>
          <a:xfrm>
            <a:off x="4326136" y="1855689"/>
            <a:ext cx="3539629" cy="2096294"/>
          </a:xfrm>
          <a:prstGeom prst="roundRect">
            <a:avLst>
              <a:gd name="adj" fmla="val 6811"/>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pic>
        <p:nvPicPr>
          <p:cNvPr id="10" name="Image 2" descr="preencoded.png"/>
          <p:cNvPicPr>
            <a:picLocks noChangeAspect="1"/>
          </p:cNvPicPr>
          <p:nvPr/>
        </p:nvPicPr>
        <p:blipFill>
          <a:blip r:embed="rId3"/>
          <a:stretch>
            <a:fillRect/>
          </a:stretch>
        </p:blipFill>
        <p:spPr>
          <a:xfrm>
            <a:off x="4250035" y="1779587"/>
            <a:ext cx="190302" cy="190302"/>
          </a:xfrm>
          <a:prstGeom prst="rect">
            <a:avLst/>
          </a:prstGeom>
        </p:spPr>
      </p:pic>
      <p:pic>
        <p:nvPicPr>
          <p:cNvPr id="11" name="Image 3" descr="preencoded.png"/>
          <p:cNvPicPr>
            <a:picLocks noChangeAspect="1"/>
          </p:cNvPicPr>
          <p:nvPr/>
        </p:nvPicPr>
        <p:blipFill>
          <a:blip r:embed="rId4"/>
          <a:stretch>
            <a:fillRect/>
          </a:stretch>
        </p:blipFill>
        <p:spPr>
          <a:xfrm>
            <a:off x="7751564" y="3837781"/>
            <a:ext cx="190302" cy="190302"/>
          </a:xfrm>
          <a:prstGeom prst="rect">
            <a:avLst/>
          </a:prstGeom>
        </p:spPr>
      </p:pic>
      <p:sp>
        <p:nvSpPr>
          <p:cNvPr id="12" name="Text 6"/>
          <p:cNvSpPr/>
          <p:nvPr/>
        </p:nvSpPr>
        <p:spPr>
          <a:xfrm>
            <a:off x="4583112" y="2112665"/>
            <a:ext cx="1982887" cy="247848"/>
          </a:xfrm>
          <a:prstGeom prst="rect">
            <a:avLst/>
          </a:prstGeom>
          <a:noFill/>
          <a:ln/>
        </p:spPr>
        <p:txBody>
          <a:bodyPr wrap="none" lIns="0" tIns="0" rIns="0" bIns="0" rtlCol="0" anchor="t"/>
          <a:lstStyle/>
          <a:p>
            <a:pPr>
              <a:lnSpc>
                <a:spcPts val="1917"/>
              </a:lnSpc>
            </a:pPr>
            <a:r>
              <a:rPr lang="en-US" sz="1542" dirty="0">
                <a:solidFill>
                  <a:srgbClr val="666666"/>
                </a:solidFill>
                <a:latin typeface="IBM Plex Sans" panose="020B0503050203000203" pitchFamily="34" charset="0"/>
                <a:ea typeface="Outfit Medium" pitchFamily="34" charset="-122"/>
                <a:cs typeface="Outfit Medium" pitchFamily="34" charset="-120"/>
              </a:rPr>
              <a:t>Lack of Data Quality</a:t>
            </a:r>
            <a:endParaRPr lang="en-US" sz="1542" dirty="0">
              <a:latin typeface="IBM Plex Sans" panose="020B0503050203000203" pitchFamily="34" charset="0"/>
            </a:endParaRPr>
          </a:p>
        </p:txBody>
      </p:sp>
      <p:sp>
        <p:nvSpPr>
          <p:cNvPr id="13" name="Text 7"/>
          <p:cNvSpPr/>
          <p:nvPr/>
        </p:nvSpPr>
        <p:spPr>
          <a:xfrm>
            <a:off x="4583113" y="2451795"/>
            <a:ext cx="3025676" cy="994569"/>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Inaccurate, incomplete, or inconsistent data can lead to flawed insights and poor decisions. Ensuring data integrity is a continuous effort.</a:t>
            </a:r>
            <a:endParaRPr lang="en-US" sz="1208" dirty="0">
              <a:latin typeface="IBM Plex Sans" panose="020B0503050203000203" pitchFamily="34" charset="0"/>
            </a:endParaRPr>
          </a:p>
        </p:txBody>
      </p:sp>
      <p:sp>
        <p:nvSpPr>
          <p:cNvPr id="14" name="Shape 8"/>
          <p:cNvSpPr/>
          <p:nvPr/>
        </p:nvSpPr>
        <p:spPr>
          <a:xfrm>
            <a:off x="8017868" y="1855689"/>
            <a:ext cx="3539629" cy="2096294"/>
          </a:xfrm>
          <a:prstGeom prst="roundRect">
            <a:avLst>
              <a:gd name="adj" fmla="val 6811"/>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pic>
        <p:nvPicPr>
          <p:cNvPr id="15" name="Image 4" descr="preencoded.png"/>
          <p:cNvPicPr>
            <a:picLocks noChangeAspect="1"/>
          </p:cNvPicPr>
          <p:nvPr/>
        </p:nvPicPr>
        <p:blipFill>
          <a:blip r:embed="rId3"/>
          <a:stretch>
            <a:fillRect/>
          </a:stretch>
        </p:blipFill>
        <p:spPr>
          <a:xfrm>
            <a:off x="7941767" y="1779587"/>
            <a:ext cx="190302" cy="190302"/>
          </a:xfrm>
          <a:prstGeom prst="rect">
            <a:avLst/>
          </a:prstGeom>
        </p:spPr>
      </p:pic>
      <p:pic>
        <p:nvPicPr>
          <p:cNvPr id="16" name="Image 5" descr="preencoded.png"/>
          <p:cNvPicPr>
            <a:picLocks noChangeAspect="1"/>
          </p:cNvPicPr>
          <p:nvPr/>
        </p:nvPicPr>
        <p:blipFill>
          <a:blip r:embed="rId4"/>
          <a:stretch>
            <a:fillRect/>
          </a:stretch>
        </p:blipFill>
        <p:spPr>
          <a:xfrm>
            <a:off x="11443295" y="3837781"/>
            <a:ext cx="190302" cy="190302"/>
          </a:xfrm>
          <a:prstGeom prst="rect">
            <a:avLst/>
          </a:prstGeom>
        </p:spPr>
      </p:pic>
      <p:sp>
        <p:nvSpPr>
          <p:cNvPr id="17" name="Text 9"/>
          <p:cNvSpPr/>
          <p:nvPr/>
        </p:nvSpPr>
        <p:spPr>
          <a:xfrm>
            <a:off x="8274844" y="2112665"/>
            <a:ext cx="1982887" cy="247848"/>
          </a:xfrm>
          <a:prstGeom prst="rect">
            <a:avLst/>
          </a:prstGeom>
          <a:noFill/>
          <a:ln/>
        </p:spPr>
        <p:txBody>
          <a:bodyPr wrap="none" lIns="0" tIns="0" rIns="0" bIns="0" rtlCol="0" anchor="t"/>
          <a:lstStyle/>
          <a:p>
            <a:pPr>
              <a:lnSpc>
                <a:spcPts val="1917"/>
              </a:lnSpc>
            </a:pPr>
            <a:r>
              <a:rPr lang="en-US" sz="1542" dirty="0">
                <a:solidFill>
                  <a:srgbClr val="666666"/>
                </a:solidFill>
                <a:latin typeface="IBM Plex Sans" panose="020B0503050203000203" pitchFamily="34" charset="0"/>
                <a:ea typeface="Outfit Medium" pitchFamily="34" charset="-122"/>
                <a:cs typeface="Outfit Medium" pitchFamily="34" charset="-120"/>
              </a:rPr>
              <a:t>Confirmation Bias</a:t>
            </a:r>
            <a:endParaRPr lang="en-US" sz="1542" dirty="0">
              <a:latin typeface="IBM Plex Sans" panose="020B0503050203000203" pitchFamily="34" charset="0"/>
            </a:endParaRPr>
          </a:p>
        </p:txBody>
      </p:sp>
      <p:sp>
        <p:nvSpPr>
          <p:cNvPr id="18" name="Text 10"/>
          <p:cNvSpPr/>
          <p:nvPr/>
        </p:nvSpPr>
        <p:spPr>
          <a:xfrm>
            <a:off x="8274845" y="2451795"/>
            <a:ext cx="3025676" cy="994569"/>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The tendency to seek out, interpret, and remember information in a way that confirms one's preconceived notions can skew data interpretation.</a:t>
            </a:r>
            <a:endParaRPr lang="en-US" sz="1208" dirty="0">
              <a:latin typeface="IBM Plex Sans" panose="020B0503050203000203" pitchFamily="34" charset="0"/>
            </a:endParaRPr>
          </a:p>
        </p:txBody>
      </p:sp>
      <p:sp>
        <p:nvSpPr>
          <p:cNvPr id="19" name="Shape 11"/>
          <p:cNvSpPr/>
          <p:nvPr/>
        </p:nvSpPr>
        <p:spPr>
          <a:xfrm>
            <a:off x="634504" y="4104085"/>
            <a:ext cx="5385395" cy="1599009"/>
          </a:xfrm>
          <a:prstGeom prst="roundRect">
            <a:avLst>
              <a:gd name="adj" fmla="val 8929"/>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pic>
        <p:nvPicPr>
          <p:cNvPr id="20" name="Image 6" descr="preencoded.png"/>
          <p:cNvPicPr>
            <a:picLocks noChangeAspect="1"/>
          </p:cNvPicPr>
          <p:nvPr/>
        </p:nvPicPr>
        <p:blipFill>
          <a:blip r:embed="rId3"/>
          <a:stretch>
            <a:fillRect/>
          </a:stretch>
        </p:blipFill>
        <p:spPr>
          <a:xfrm>
            <a:off x="558403" y="4027983"/>
            <a:ext cx="190302" cy="190302"/>
          </a:xfrm>
          <a:prstGeom prst="rect">
            <a:avLst/>
          </a:prstGeom>
        </p:spPr>
      </p:pic>
      <p:pic>
        <p:nvPicPr>
          <p:cNvPr id="21" name="Image 7" descr="preencoded.png"/>
          <p:cNvPicPr>
            <a:picLocks noChangeAspect="1"/>
          </p:cNvPicPr>
          <p:nvPr/>
        </p:nvPicPr>
        <p:blipFill>
          <a:blip r:embed="rId4"/>
          <a:stretch>
            <a:fillRect/>
          </a:stretch>
        </p:blipFill>
        <p:spPr>
          <a:xfrm>
            <a:off x="5905698" y="5588893"/>
            <a:ext cx="190302" cy="190302"/>
          </a:xfrm>
          <a:prstGeom prst="rect">
            <a:avLst/>
          </a:prstGeom>
        </p:spPr>
      </p:pic>
      <p:sp>
        <p:nvSpPr>
          <p:cNvPr id="22" name="Text 12"/>
          <p:cNvSpPr/>
          <p:nvPr/>
        </p:nvSpPr>
        <p:spPr>
          <a:xfrm>
            <a:off x="891481" y="4361061"/>
            <a:ext cx="4030068" cy="247848"/>
          </a:xfrm>
          <a:prstGeom prst="rect">
            <a:avLst/>
          </a:prstGeom>
          <a:noFill/>
          <a:ln/>
        </p:spPr>
        <p:txBody>
          <a:bodyPr wrap="none" lIns="0" tIns="0" rIns="0" bIns="0" rtlCol="0" anchor="t"/>
          <a:lstStyle/>
          <a:p>
            <a:pPr>
              <a:lnSpc>
                <a:spcPts val="1917"/>
              </a:lnSpc>
            </a:pPr>
            <a:r>
              <a:rPr lang="en-US" sz="1542" dirty="0">
                <a:solidFill>
                  <a:srgbClr val="666666"/>
                </a:solidFill>
                <a:latin typeface="IBM Plex Sans" panose="020B0503050203000203" pitchFamily="34" charset="0"/>
                <a:ea typeface="Outfit Medium" pitchFamily="34" charset="-122"/>
                <a:cs typeface="Outfit Medium" pitchFamily="34" charset="-120"/>
              </a:rPr>
              <a:t>Misinterpretation of Causation vs. Correlation</a:t>
            </a:r>
            <a:endParaRPr lang="en-US" sz="1542" dirty="0">
              <a:latin typeface="IBM Plex Sans" panose="020B0503050203000203" pitchFamily="34" charset="0"/>
            </a:endParaRPr>
          </a:p>
        </p:txBody>
      </p:sp>
      <p:sp>
        <p:nvSpPr>
          <p:cNvPr id="23" name="Text 13"/>
          <p:cNvSpPr/>
          <p:nvPr/>
        </p:nvSpPr>
        <p:spPr>
          <a:xfrm>
            <a:off x="891481" y="4700191"/>
            <a:ext cx="4871443" cy="745927"/>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A common pitfall where a correlation between two variables is mistaken for a causal relationship. Understanding the difference is crucial for accurate conclusions.</a:t>
            </a:r>
            <a:endParaRPr lang="en-US" sz="1208" dirty="0">
              <a:latin typeface="IBM Plex Sans" panose="020B0503050203000203" pitchFamily="34" charset="0"/>
            </a:endParaRPr>
          </a:p>
        </p:txBody>
      </p:sp>
      <p:sp>
        <p:nvSpPr>
          <p:cNvPr id="24" name="Shape 14"/>
          <p:cNvSpPr/>
          <p:nvPr/>
        </p:nvSpPr>
        <p:spPr>
          <a:xfrm>
            <a:off x="6172002" y="4104085"/>
            <a:ext cx="5385494" cy="1599009"/>
          </a:xfrm>
          <a:prstGeom prst="roundRect">
            <a:avLst>
              <a:gd name="adj" fmla="val 8929"/>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pic>
        <p:nvPicPr>
          <p:cNvPr id="25" name="Image 8" descr="preencoded.png"/>
          <p:cNvPicPr>
            <a:picLocks noChangeAspect="1"/>
          </p:cNvPicPr>
          <p:nvPr/>
        </p:nvPicPr>
        <p:blipFill>
          <a:blip r:embed="rId3"/>
          <a:stretch>
            <a:fillRect/>
          </a:stretch>
        </p:blipFill>
        <p:spPr>
          <a:xfrm>
            <a:off x="6095901" y="4027983"/>
            <a:ext cx="190302" cy="190302"/>
          </a:xfrm>
          <a:prstGeom prst="rect">
            <a:avLst/>
          </a:prstGeom>
        </p:spPr>
      </p:pic>
      <p:pic>
        <p:nvPicPr>
          <p:cNvPr id="26" name="Image 9" descr="preencoded.png"/>
          <p:cNvPicPr>
            <a:picLocks noChangeAspect="1"/>
          </p:cNvPicPr>
          <p:nvPr/>
        </p:nvPicPr>
        <p:blipFill>
          <a:blip r:embed="rId4"/>
          <a:stretch>
            <a:fillRect/>
          </a:stretch>
        </p:blipFill>
        <p:spPr>
          <a:xfrm>
            <a:off x="11443295" y="5588893"/>
            <a:ext cx="190302" cy="190302"/>
          </a:xfrm>
          <a:prstGeom prst="rect">
            <a:avLst/>
          </a:prstGeom>
        </p:spPr>
      </p:pic>
      <p:sp>
        <p:nvSpPr>
          <p:cNvPr id="27" name="Text 15"/>
          <p:cNvSpPr/>
          <p:nvPr/>
        </p:nvSpPr>
        <p:spPr>
          <a:xfrm>
            <a:off x="6428978" y="4361061"/>
            <a:ext cx="1982887" cy="247848"/>
          </a:xfrm>
          <a:prstGeom prst="rect">
            <a:avLst/>
          </a:prstGeom>
          <a:noFill/>
          <a:ln/>
        </p:spPr>
        <p:txBody>
          <a:bodyPr wrap="none" lIns="0" tIns="0" rIns="0" bIns="0" rtlCol="0" anchor="t"/>
          <a:lstStyle/>
          <a:p>
            <a:pPr>
              <a:lnSpc>
                <a:spcPts val="1917"/>
              </a:lnSpc>
            </a:pPr>
            <a:r>
              <a:rPr lang="en-US" sz="1542" dirty="0">
                <a:solidFill>
                  <a:srgbClr val="666666"/>
                </a:solidFill>
                <a:latin typeface="IBM Plex Sans" panose="020B0503050203000203" pitchFamily="34" charset="0"/>
                <a:ea typeface="Outfit Medium" pitchFamily="34" charset="-122"/>
                <a:cs typeface="Outfit Medium" pitchFamily="34" charset="-120"/>
              </a:rPr>
              <a:t>Resistance to Change</a:t>
            </a:r>
            <a:endParaRPr lang="en-US" sz="1542" dirty="0">
              <a:latin typeface="IBM Plex Sans" panose="020B0503050203000203" pitchFamily="34" charset="0"/>
            </a:endParaRPr>
          </a:p>
        </p:txBody>
      </p:sp>
      <p:sp>
        <p:nvSpPr>
          <p:cNvPr id="28" name="Text 16"/>
          <p:cNvSpPr/>
          <p:nvPr/>
        </p:nvSpPr>
        <p:spPr>
          <a:xfrm>
            <a:off x="6428978" y="4700191"/>
            <a:ext cx="4871542" cy="745927"/>
          </a:xfrm>
          <a:prstGeom prst="rect">
            <a:avLst/>
          </a:prstGeom>
          <a:noFill/>
          <a:ln/>
        </p:spPr>
        <p:txBody>
          <a:bodyPr wrap="square" lIns="0" tIns="0" rIns="0" bIns="0" rtlCol="0" anchor="t"/>
          <a:lstStyle/>
          <a:p>
            <a:pPr>
              <a:lnSpc>
                <a:spcPts val="1917"/>
              </a:lnSpc>
            </a:pPr>
            <a:r>
              <a:rPr lang="en-US" sz="1208" dirty="0">
                <a:solidFill>
                  <a:srgbClr val="666666"/>
                </a:solidFill>
                <a:latin typeface="IBM Plex Sans" panose="020B0503050203000203" pitchFamily="34" charset="0"/>
                <a:ea typeface="IBM Plex Sans" pitchFamily="34" charset="-122"/>
                <a:cs typeface="IBM Plex Sans" pitchFamily="34" charset="-120"/>
              </a:rPr>
              <a:t>Even with compelling data, organizational inertia or a preference for traditional, intuitive decision-making can hinder the adoption of data-driven strategies.</a:t>
            </a:r>
            <a:endParaRPr lang="en-US" sz="1208" dirty="0">
              <a:latin typeface="IBM Plex Sans" panose="020B0503050203000203" pitchFamily="34" charset="0"/>
            </a:endParaRPr>
          </a:p>
        </p:txBody>
      </p:sp>
      <p:sp>
        <p:nvSpPr>
          <p:cNvPr id="29" name="Text 17"/>
          <p:cNvSpPr/>
          <p:nvPr/>
        </p:nvSpPr>
        <p:spPr>
          <a:xfrm>
            <a:off x="634504" y="5874246"/>
            <a:ext cx="10922993" cy="497284"/>
          </a:xfrm>
          <a:prstGeom prst="rect">
            <a:avLst/>
          </a:prstGeom>
          <a:noFill/>
          <a:ln/>
        </p:spPr>
        <p:txBody>
          <a:bodyPr wrap="square" lIns="0" tIns="0" rIns="0" bIns="0" rtlCol="0" anchor="t"/>
          <a:lstStyle/>
          <a:p>
            <a:pPr>
              <a:lnSpc>
                <a:spcPts val="1917"/>
              </a:lnSpc>
            </a:pPr>
            <a:endParaRPr lang="en-US" sz="1208" dirty="0">
              <a:latin typeface="IBM Plex Sans" panose="020B050305020300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5" y="408038"/>
            <a:ext cx="7527231" cy="458607"/>
          </a:xfrm>
          <a:prstGeom prst="rect">
            <a:avLst/>
          </a:prstGeom>
          <a:noFill/>
          <a:ln/>
        </p:spPr>
        <p:txBody>
          <a:bodyPr wrap="none" lIns="0" tIns="0" rIns="0" bIns="0" rtlCol="0" anchor="t"/>
          <a:lstStyle/>
          <a:p>
            <a:pPr>
              <a:lnSpc>
                <a:spcPts val="4083"/>
              </a:lnSpc>
            </a:pPr>
            <a:r>
              <a:rPr lang="en-US" sz="2800" b="1" dirty="0">
                <a:solidFill>
                  <a:srgbClr val="2E3C4E"/>
                </a:solidFill>
                <a:latin typeface="IBM Plex Sans" panose="020B0503050203000203" pitchFamily="34" charset="0"/>
                <a:ea typeface="Barlow Bold" pitchFamily="34" charset="-122"/>
                <a:cs typeface="Barlow Bold" pitchFamily="34" charset="-120"/>
              </a:rPr>
              <a:t>Fundamentals of Information Technology</a:t>
            </a:r>
            <a:endParaRPr lang="en-US" sz="2800" dirty="0">
              <a:latin typeface="IBM Plex Sans" panose="020B0503050203000203" pitchFamily="34"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925" y="1672824"/>
            <a:ext cx="394891" cy="348531"/>
          </a:xfrm>
          <a:prstGeom prst="rect">
            <a:avLst/>
          </a:prstGeom>
        </p:spPr>
      </p:pic>
      <p:sp>
        <p:nvSpPr>
          <p:cNvPr id="4" name="Text 1"/>
          <p:cNvSpPr/>
          <p:nvPr/>
        </p:nvSpPr>
        <p:spPr>
          <a:xfrm>
            <a:off x="1224260" y="1747285"/>
            <a:ext cx="2078633" cy="229260"/>
          </a:xfrm>
          <a:prstGeom prst="rect">
            <a:avLst/>
          </a:prstGeom>
          <a:noFill/>
          <a:ln/>
        </p:spPr>
        <p:txBody>
          <a:bodyPr wrap="none" lIns="0" tIns="0" rIns="0" bIns="0" rtlCol="0" anchor="t"/>
          <a:lstStyle/>
          <a:p>
            <a:pPr>
              <a:lnSpc>
                <a:spcPts val="2042"/>
              </a:lnSpc>
            </a:pPr>
            <a:r>
              <a:rPr lang="en-US" sz="1600" b="1" dirty="0">
                <a:solidFill>
                  <a:srgbClr val="384653"/>
                </a:solidFill>
                <a:latin typeface="IBM Plex Sans" panose="020B0503050203000203" pitchFamily="34" charset="0"/>
                <a:ea typeface="Barlow Bold" pitchFamily="34" charset="-122"/>
                <a:cs typeface="Barlow Bold" pitchFamily="34" charset="-120"/>
              </a:rPr>
              <a:t>Hardware</a:t>
            </a:r>
            <a:endParaRPr lang="en-US" sz="1600" dirty="0">
              <a:latin typeface="IBM Plex Sans" panose="020B0503050203000203" pitchFamily="34" charset="0"/>
            </a:endParaRPr>
          </a:p>
        </p:txBody>
      </p:sp>
      <p:sp>
        <p:nvSpPr>
          <p:cNvPr id="5" name="Text 2"/>
          <p:cNvSpPr/>
          <p:nvPr/>
        </p:nvSpPr>
        <p:spPr>
          <a:xfrm>
            <a:off x="1224259" y="2164995"/>
            <a:ext cx="4679057" cy="446084"/>
          </a:xfrm>
          <a:prstGeom prst="rect">
            <a:avLst/>
          </a:prstGeom>
          <a:noFill/>
          <a:ln/>
        </p:spPr>
        <p:txBody>
          <a:bodyPr wrap="square" lIns="0" tIns="0" rIns="0" bIns="0" rtlCol="0" anchor="t"/>
          <a:lstStyle/>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Physical devices: servers, desktops, laptops, routers, switches, and storage devices that form the infrastructure.</a:t>
            </a:r>
            <a:endParaRPr lang="en-US" sz="1600" dirty="0">
              <a:latin typeface="IBM Plex Sans" panose="020B0503050203000203" pitchFamily="34" charset="0"/>
            </a:endParaRPr>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925" y="2977391"/>
            <a:ext cx="394891" cy="348531"/>
          </a:xfrm>
          <a:prstGeom prst="rect">
            <a:avLst/>
          </a:prstGeom>
        </p:spPr>
      </p:pic>
      <p:sp>
        <p:nvSpPr>
          <p:cNvPr id="7" name="Text 3"/>
          <p:cNvSpPr/>
          <p:nvPr/>
        </p:nvSpPr>
        <p:spPr>
          <a:xfrm>
            <a:off x="1224260" y="3099354"/>
            <a:ext cx="2078633" cy="229260"/>
          </a:xfrm>
          <a:prstGeom prst="rect">
            <a:avLst/>
          </a:prstGeom>
          <a:noFill/>
          <a:ln/>
        </p:spPr>
        <p:txBody>
          <a:bodyPr wrap="none" lIns="0" tIns="0" rIns="0" bIns="0" rtlCol="0" anchor="t"/>
          <a:lstStyle/>
          <a:p>
            <a:pPr>
              <a:lnSpc>
                <a:spcPts val="2042"/>
              </a:lnSpc>
            </a:pPr>
            <a:r>
              <a:rPr lang="en-US" sz="1600" b="1" dirty="0">
                <a:solidFill>
                  <a:srgbClr val="384653"/>
                </a:solidFill>
                <a:latin typeface="IBM Plex Sans" panose="020B0503050203000203" pitchFamily="34" charset="0"/>
                <a:ea typeface="Barlow Bold" pitchFamily="34" charset="-122"/>
                <a:cs typeface="Barlow Bold" pitchFamily="34" charset="-120"/>
              </a:rPr>
              <a:t>Software</a:t>
            </a:r>
            <a:endParaRPr lang="en-US" sz="1600" dirty="0">
              <a:latin typeface="IBM Plex Sans" panose="020B0503050203000203" pitchFamily="34" charset="0"/>
            </a:endParaRPr>
          </a:p>
        </p:txBody>
      </p:sp>
      <p:sp>
        <p:nvSpPr>
          <p:cNvPr id="8" name="Text 4"/>
          <p:cNvSpPr/>
          <p:nvPr/>
        </p:nvSpPr>
        <p:spPr>
          <a:xfrm>
            <a:off x="1224259" y="3529387"/>
            <a:ext cx="4679057" cy="446084"/>
          </a:xfrm>
          <a:prstGeom prst="rect">
            <a:avLst/>
          </a:prstGeom>
          <a:noFill/>
          <a:ln/>
        </p:spPr>
        <p:txBody>
          <a:bodyPr wrap="square" lIns="0" tIns="0" rIns="0" bIns="0" rtlCol="0" anchor="t"/>
          <a:lstStyle/>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Applications and operating systems that run tasks — from productivity apps to enterprise software and mobile apps.</a:t>
            </a:r>
            <a:endParaRPr lang="en-US" sz="1600" dirty="0">
              <a:latin typeface="IBM Plex Sans" panose="020B0503050203000203" pitchFamily="34" charset="0"/>
            </a:endParaRPr>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5033" y="1672825"/>
            <a:ext cx="394891" cy="348531"/>
          </a:xfrm>
          <a:prstGeom prst="rect">
            <a:avLst/>
          </a:prstGeom>
        </p:spPr>
      </p:pic>
      <p:sp>
        <p:nvSpPr>
          <p:cNvPr id="10" name="Text 5"/>
          <p:cNvSpPr/>
          <p:nvPr/>
        </p:nvSpPr>
        <p:spPr>
          <a:xfrm>
            <a:off x="6808711" y="1693411"/>
            <a:ext cx="2078633" cy="229260"/>
          </a:xfrm>
          <a:prstGeom prst="rect">
            <a:avLst/>
          </a:prstGeom>
          <a:noFill/>
          <a:ln/>
        </p:spPr>
        <p:txBody>
          <a:bodyPr wrap="none" lIns="0" tIns="0" rIns="0" bIns="0" rtlCol="0" anchor="t"/>
          <a:lstStyle/>
          <a:p>
            <a:pPr>
              <a:lnSpc>
                <a:spcPts val="2042"/>
              </a:lnSpc>
            </a:pPr>
            <a:r>
              <a:rPr lang="en-US" sz="1600" b="1" dirty="0">
                <a:solidFill>
                  <a:srgbClr val="384653"/>
                </a:solidFill>
                <a:latin typeface="IBM Plex Sans" panose="020B0503050203000203" pitchFamily="34" charset="0"/>
                <a:ea typeface="Barlow Bold" pitchFamily="34" charset="-122"/>
                <a:cs typeface="Barlow Bold" pitchFamily="34" charset="-120"/>
              </a:rPr>
              <a:t>Data</a:t>
            </a:r>
            <a:endParaRPr lang="en-US" sz="1600" dirty="0">
              <a:latin typeface="IBM Plex Sans" panose="020B0503050203000203" pitchFamily="34" charset="0"/>
            </a:endParaRPr>
          </a:p>
        </p:txBody>
      </p:sp>
      <p:sp>
        <p:nvSpPr>
          <p:cNvPr id="11" name="Text 6"/>
          <p:cNvSpPr/>
          <p:nvPr/>
        </p:nvSpPr>
        <p:spPr>
          <a:xfrm>
            <a:off x="6808711" y="2146760"/>
            <a:ext cx="4679057" cy="446084"/>
          </a:xfrm>
          <a:prstGeom prst="rect">
            <a:avLst/>
          </a:prstGeom>
          <a:noFill/>
          <a:ln/>
        </p:spPr>
        <p:txBody>
          <a:bodyPr wrap="square" lIns="0" tIns="0" rIns="0" bIns="0" rtlCol="0" anchor="t"/>
          <a:lstStyle/>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Raw facts that are collected, stored,</a:t>
            </a:r>
          </a:p>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 and analyzed to produce reports and </a:t>
            </a:r>
          </a:p>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insights used in decision-making.</a:t>
            </a:r>
            <a:endParaRPr lang="en-US" sz="1600" dirty="0">
              <a:latin typeface="IBM Plex Sans" panose="020B0503050203000203" pitchFamily="34" charset="0"/>
            </a:endParaRPr>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95033" y="3099354"/>
            <a:ext cx="394891" cy="348531"/>
          </a:xfrm>
          <a:prstGeom prst="rect">
            <a:avLst/>
          </a:prstGeom>
        </p:spPr>
      </p:pic>
      <p:sp>
        <p:nvSpPr>
          <p:cNvPr id="13" name="Text 7"/>
          <p:cNvSpPr/>
          <p:nvPr/>
        </p:nvSpPr>
        <p:spPr>
          <a:xfrm>
            <a:off x="6808711" y="3199740"/>
            <a:ext cx="2078633" cy="229260"/>
          </a:xfrm>
          <a:prstGeom prst="rect">
            <a:avLst/>
          </a:prstGeom>
          <a:noFill/>
          <a:ln/>
        </p:spPr>
        <p:txBody>
          <a:bodyPr wrap="none" lIns="0" tIns="0" rIns="0" bIns="0" rtlCol="0" anchor="t"/>
          <a:lstStyle/>
          <a:p>
            <a:pPr>
              <a:lnSpc>
                <a:spcPts val="2042"/>
              </a:lnSpc>
            </a:pPr>
            <a:r>
              <a:rPr lang="en-US" sz="1600" b="1" dirty="0">
                <a:solidFill>
                  <a:srgbClr val="384653"/>
                </a:solidFill>
                <a:latin typeface="IBM Plex Sans" panose="020B0503050203000203" pitchFamily="34" charset="0"/>
                <a:ea typeface="Barlow Bold" pitchFamily="34" charset="-122"/>
                <a:cs typeface="Barlow Bold" pitchFamily="34" charset="-120"/>
              </a:rPr>
              <a:t>People &amp; Procedures</a:t>
            </a:r>
            <a:endParaRPr lang="en-US" sz="1600" dirty="0">
              <a:latin typeface="IBM Plex Sans" panose="020B0503050203000203" pitchFamily="34" charset="0"/>
            </a:endParaRPr>
          </a:p>
        </p:txBody>
      </p:sp>
      <p:sp>
        <p:nvSpPr>
          <p:cNvPr id="14" name="Text 8"/>
          <p:cNvSpPr/>
          <p:nvPr/>
        </p:nvSpPr>
        <p:spPr>
          <a:xfrm>
            <a:off x="6808710" y="3648870"/>
            <a:ext cx="4679057" cy="669127"/>
          </a:xfrm>
          <a:prstGeom prst="rect">
            <a:avLst/>
          </a:prstGeom>
          <a:noFill/>
          <a:ln/>
        </p:spPr>
        <p:txBody>
          <a:bodyPr wrap="square" lIns="0" tIns="0" rIns="0" bIns="0" rtlCol="0" anchor="t"/>
          <a:lstStyle/>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Users, IT professionals, and documented </a:t>
            </a:r>
          </a:p>
          <a:p>
            <a:pPr>
              <a:lnSpc>
                <a:spcPts val="1958"/>
              </a:lnSpc>
            </a:pPr>
            <a:r>
              <a:rPr lang="en-US" sz="1600" dirty="0">
                <a:solidFill>
                  <a:srgbClr val="384653"/>
                </a:solidFill>
                <a:latin typeface="IBM Plex Sans" panose="020B0503050203000203" pitchFamily="34" charset="0"/>
                <a:ea typeface="Montserrat" pitchFamily="34" charset="-122"/>
                <a:cs typeface="Montserrat" pitchFamily="34" charset="-120"/>
              </a:rPr>
              <a:t>processes (policies, security rules, troubleshooting guides) that govern how technology is used.</a:t>
            </a:r>
            <a:endParaRPr lang="en-US" sz="1600" dirty="0">
              <a:latin typeface="IBM Plex Sans" panose="020B0503050203000203" pitchFamily="34" charset="0"/>
            </a:endParaRPr>
          </a:p>
        </p:txBody>
      </p:sp>
      <p:sp>
        <p:nvSpPr>
          <p:cNvPr id="15" name="Text 9"/>
          <p:cNvSpPr/>
          <p:nvPr/>
        </p:nvSpPr>
        <p:spPr>
          <a:xfrm>
            <a:off x="926893" y="4836645"/>
            <a:ext cx="9396979" cy="827398"/>
          </a:xfrm>
          <a:prstGeom prst="rect">
            <a:avLst/>
          </a:prstGeom>
          <a:noFill/>
          <a:ln/>
        </p:spPr>
        <p:txBody>
          <a:bodyPr wrap="none" lIns="0" tIns="0" rIns="0" bIns="0" rtlCol="0" anchor="t"/>
          <a:lstStyle/>
          <a:p>
            <a:pPr>
              <a:lnSpc>
                <a:spcPts val="1583"/>
              </a:lnSpc>
            </a:pPr>
            <a:r>
              <a:rPr lang="en-US" sz="1600" dirty="0">
                <a:solidFill>
                  <a:srgbClr val="384653"/>
                </a:solidFill>
                <a:latin typeface="IBM Plex Sans" panose="020B0503050203000203" pitchFamily="34" charset="0"/>
                <a:ea typeface="Montserrat" pitchFamily="34" charset="-122"/>
                <a:cs typeface="Montserrat" pitchFamily="34" charset="-120"/>
              </a:rPr>
              <a:t>Short definition: The four pillars of IT are Hardware, Software, Data, and People &amp;</a:t>
            </a:r>
          </a:p>
          <a:p>
            <a:pPr>
              <a:lnSpc>
                <a:spcPts val="1583"/>
              </a:lnSpc>
            </a:pPr>
            <a:r>
              <a:rPr lang="en-US" sz="1600" dirty="0">
                <a:solidFill>
                  <a:srgbClr val="384653"/>
                </a:solidFill>
                <a:latin typeface="IBM Plex Sans" panose="020B0503050203000203" pitchFamily="34" charset="0"/>
                <a:ea typeface="Montserrat" pitchFamily="34" charset="-122"/>
                <a:cs typeface="Montserrat" pitchFamily="34" charset="-120"/>
              </a:rPr>
              <a:t> Procedures — each must work together for reliable systems.</a:t>
            </a:r>
            <a:endParaRPr lang="en-US" sz="1600" dirty="0">
              <a:latin typeface="IBM Plex Sans" panose="020B0503050203000203"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34" y="518160"/>
            <a:ext cx="8596668" cy="1320800"/>
          </a:xfrm>
        </p:spPr>
        <p:txBody>
          <a:bodyPr>
            <a:normAutofit/>
          </a:bodyPr>
          <a:lstStyle/>
          <a:p>
            <a:r>
              <a:rPr sz="3200" u="sng" dirty="0">
                <a:solidFill>
                  <a:srgbClr val="0070C0"/>
                </a:solidFill>
                <a:latin typeface="Arial Rounded MT Bold" panose="020F0704030504030204" pitchFamily="34" charset="0"/>
              </a:rPr>
              <a:t>Case Discussions / Real-Life Examples</a:t>
            </a:r>
          </a:p>
        </p:txBody>
      </p:sp>
      <p:sp>
        <p:nvSpPr>
          <p:cNvPr id="3" name="Content Placeholder 2"/>
          <p:cNvSpPr>
            <a:spLocks noGrp="1"/>
          </p:cNvSpPr>
          <p:nvPr>
            <p:ph idx="1"/>
          </p:nvPr>
        </p:nvSpPr>
        <p:spPr>
          <a:xfrm>
            <a:off x="504614" y="1408749"/>
            <a:ext cx="8596668" cy="3880773"/>
          </a:xfrm>
        </p:spPr>
        <p:txBody>
          <a:bodyPr/>
          <a:lstStyle/>
          <a:p>
            <a:r>
              <a:rPr sz="1600" dirty="0">
                <a:latin typeface="IBM Plex Sans" panose="020B0503050203000203" pitchFamily="34" charset="0"/>
              </a:rPr>
              <a:t>Understanding how concepts apply in real business situations</a:t>
            </a:r>
          </a:p>
          <a:p>
            <a:r>
              <a:rPr sz="1600" dirty="0">
                <a:latin typeface="IBM Plex Sans" panose="020B0503050203000203" pitchFamily="34" charset="0"/>
              </a:rPr>
              <a:t>Learning through practical examples and case studies</a:t>
            </a:r>
          </a:p>
          <a:p>
            <a:r>
              <a:rPr sz="1600" dirty="0">
                <a:latin typeface="IBM Plex Sans" panose="020B0503050203000203" pitchFamily="34" charset="0"/>
              </a:rPr>
              <a:t>Improving decision-making and problem-solving skills</a:t>
            </a:r>
          </a:p>
        </p:txBody>
      </p:sp>
      <p:sp>
        <p:nvSpPr>
          <p:cNvPr id="5" name="TextBox 4">
            <a:extLst>
              <a:ext uri="{FF2B5EF4-FFF2-40B4-BE49-F238E27FC236}">
                <a16:creationId xmlns:a16="http://schemas.microsoft.com/office/drawing/2014/main" id="{5B1ECB2E-412D-EDEA-0EF6-4111E5F89E48}"/>
              </a:ext>
            </a:extLst>
          </p:cNvPr>
          <p:cNvSpPr txBox="1"/>
          <p:nvPr/>
        </p:nvSpPr>
        <p:spPr>
          <a:xfrm>
            <a:off x="423334" y="3164469"/>
            <a:ext cx="6101080" cy="338554"/>
          </a:xfrm>
          <a:prstGeom prst="rect">
            <a:avLst/>
          </a:prstGeom>
          <a:noFill/>
        </p:spPr>
        <p:txBody>
          <a:bodyPr wrap="square">
            <a:spAutoFit/>
          </a:bodyPr>
          <a:lstStyle/>
          <a:p>
            <a:r>
              <a:rPr lang="en-US" sz="1600" dirty="0">
                <a:latin typeface="IBM Plex Sans" panose="020B0503050203000203" pitchFamily="34" charset="0"/>
              </a:rPr>
              <a:t>A. Analysis of Business Scenarios</a:t>
            </a:r>
            <a:endParaRPr lang="en-IN" sz="1600" dirty="0">
              <a:latin typeface="IBM Plex Sans" panose="020B0503050203000203" pitchFamily="34" charset="0"/>
            </a:endParaRPr>
          </a:p>
        </p:txBody>
      </p:sp>
      <p:sp>
        <p:nvSpPr>
          <p:cNvPr id="7" name="TextBox 6">
            <a:extLst>
              <a:ext uri="{FF2B5EF4-FFF2-40B4-BE49-F238E27FC236}">
                <a16:creationId xmlns:a16="http://schemas.microsoft.com/office/drawing/2014/main" id="{9C5DC99C-9980-DEF9-E120-B7955887F980}"/>
              </a:ext>
            </a:extLst>
          </p:cNvPr>
          <p:cNvSpPr txBox="1"/>
          <p:nvPr/>
        </p:nvSpPr>
        <p:spPr>
          <a:xfrm>
            <a:off x="575734" y="3669142"/>
            <a:ext cx="6101080"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IBM Plex Sans" panose="020B0503050203000203" pitchFamily="34" charset="0"/>
              </a:rPr>
              <a:t>Identify the problem and objectives</a:t>
            </a:r>
          </a:p>
          <a:p>
            <a:pPr marL="285750" indent="-285750">
              <a:buFont typeface="Arial" panose="020B0604020202020204" pitchFamily="34" charset="0"/>
              <a:buChar char="•"/>
            </a:pPr>
            <a:r>
              <a:rPr lang="en-US" sz="1600" dirty="0">
                <a:latin typeface="IBM Plex Sans" panose="020B0503050203000203" pitchFamily="34" charset="0"/>
              </a:rPr>
              <a:t>Analyze available data and constraints</a:t>
            </a:r>
          </a:p>
          <a:p>
            <a:pPr marL="285750" indent="-285750">
              <a:buFont typeface="Arial" panose="020B0604020202020204" pitchFamily="34" charset="0"/>
              <a:buChar char="•"/>
            </a:pPr>
            <a:r>
              <a:rPr lang="en-US" sz="1600" dirty="0">
                <a:latin typeface="IBM Plex Sans" panose="020B0503050203000203" pitchFamily="34" charset="0"/>
              </a:rPr>
              <a:t>Evaluate possible solutions</a:t>
            </a:r>
          </a:p>
          <a:p>
            <a:pPr marL="285750" indent="-285750">
              <a:buFont typeface="Arial" panose="020B0604020202020204" pitchFamily="34" charset="0"/>
              <a:buChar char="•"/>
            </a:pPr>
            <a:r>
              <a:rPr lang="en-US" sz="1600" dirty="0">
                <a:latin typeface="IBM Plex Sans" panose="020B0503050203000203" pitchFamily="34" charset="0"/>
              </a:rPr>
              <a:t>Choose the best action plan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latin typeface="IBM Plex Sans" panose="020B0503050203000203" pitchFamily="34" charset="0"/>
              </a:rPr>
              <a:t>Example 1: Retail Store Sales Drop</a:t>
            </a:r>
          </a:p>
        </p:txBody>
      </p:sp>
      <p:sp>
        <p:nvSpPr>
          <p:cNvPr id="3" name="Content Placeholder 2"/>
          <p:cNvSpPr>
            <a:spLocks noGrp="1"/>
          </p:cNvSpPr>
          <p:nvPr>
            <p:ph idx="1"/>
          </p:nvPr>
        </p:nvSpPr>
        <p:spPr>
          <a:xfrm>
            <a:off x="677334" y="1488613"/>
            <a:ext cx="8596668" cy="1549227"/>
          </a:xfrm>
        </p:spPr>
        <p:txBody>
          <a:bodyPr>
            <a:normAutofit/>
          </a:bodyPr>
          <a:lstStyle/>
          <a:p>
            <a:r>
              <a:rPr sz="1400" dirty="0">
                <a:latin typeface="IBM Plex Sans" panose="020B0503050203000203" pitchFamily="34" charset="0"/>
              </a:rPr>
              <a:t>Problem: Monthly sales decreased by 20%</a:t>
            </a:r>
          </a:p>
          <a:p>
            <a:r>
              <a:rPr sz="1400" dirty="0">
                <a:latin typeface="IBM Plex Sans" panose="020B0503050203000203" pitchFamily="34" charset="0"/>
              </a:rPr>
              <a:t>Possible causes: Low footfall, high prices, poor promotions</a:t>
            </a:r>
          </a:p>
          <a:p>
            <a:r>
              <a:rPr sz="1400" dirty="0">
                <a:latin typeface="IBM Plex Sans" panose="020B0503050203000203" pitchFamily="34" charset="0"/>
              </a:rPr>
              <a:t>Analysis: Compare sales data, customer feedback</a:t>
            </a:r>
          </a:p>
          <a:p>
            <a:r>
              <a:rPr sz="1400" dirty="0">
                <a:latin typeface="IBM Plex Sans" panose="020B0503050203000203" pitchFamily="34" charset="0"/>
              </a:rPr>
              <a:t>Action: Improve offers and marketing strategy</a:t>
            </a:r>
          </a:p>
        </p:txBody>
      </p:sp>
      <p:sp>
        <p:nvSpPr>
          <p:cNvPr id="7" name="TextBox 6">
            <a:extLst>
              <a:ext uri="{FF2B5EF4-FFF2-40B4-BE49-F238E27FC236}">
                <a16:creationId xmlns:a16="http://schemas.microsoft.com/office/drawing/2014/main" id="{C86D3B9C-830C-24D3-3F3A-A5C6D3DD784A}"/>
              </a:ext>
            </a:extLst>
          </p:cNvPr>
          <p:cNvSpPr txBox="1"/>
          <p:nvPr/>
        </p:nvSpPr>
        <p:spPr>
          <a:xfrm>
            <a:off x="774700" y="3173214"/>
            <a:ext cx="6101080" cy="523220"/>
          </a:xfrm>
          <a:prstGeom prst="rect">
            <a:avLst/>
          </a:prstGeom>
          <a:noFill/>
        </p:spPr>
        <p:txBody>
          <a:bodyPr wrap="square">
            <a:spAutoFit/>
          </a:bodyPr>
          <a:lstStyle/>
          <a:p>
            <a:r>
              <a:rPr lang="en-IN" sz="2800" dirty="0">
                <a:solidFill>
                  <a:schemeClr val="accent6">
                    <a:lumMod val="75000"/>
                  </a:schemeClr>
                </a:solidFill>
                <a:latin typeface="IBM Plex Sans" panose="020B0503050203000203" pitchFamily="34" charset="0"/>
              </a:rPr>
              <a:t>Example 2: Manufacturing Delay</a:t>
            </a:r>
          </a:p>
        </p:txBody>
      </p:sp>
      <p:sp>
        <p:nvSpPr>
          <p:cNvPr id="9" name="TextBox 8">
            <a:extLst>
              <a:ext uri="{FF2B5EF4-FFF2-40B4-BE49-F238E27FC236}">
                <a16:creationId xmlns:a16="http://schemas.microsoft.com/office/drawing/2014/main" id="{60DFB8D8-BFC9-8429-C755-F70573F3ABF7}"/>
              </a:ext>
            </a:extLst>
          </p:cNvPr>
          <p:cNvSpPr txBox="1"/>
          <p:nvPr/>
        </p:nvSpPr>
        <p:spPr>
          <a:xfrm>
            <a:off x="774700" y="3820161"/>
            <a:ext cx="6101080" cy="1077218"/>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IBM Plex Sans" panose="020B0503050203000203" pitchFamily="34" charset="0"/>
              </a:rPr>
              <a:t>Problem: Orders delayed due to raw material shortage</a:t>
            </a:r>
          </a:p>
          <a:p>
            <a:pPr marL="285750" indent="-285750">
              <a:buFont typeface="Wingdings" panose="05000000000000000000" pitchFamily="2" charset="2"/>
              <a:buChar char="Ø"/>
            </a:pPr>
            <a:r>
              <a:rPr lang="en-US" sz="1600" dirty="0">
                <a:latin typeface="IBM Plex Sans" panose="020B0503050203000203" pitchFamily="34" charset="0"/>
              </a:rPr>
              <a:t>Possible causes: Supplier issues, poor inventory planning</a:t>
            </a:r>
          </a:p>
          <a:p>
            <a:pPr marL="285750" indent="-285750">
              <a:buFont typeface="Wingdings" panose="05000000000000000000" pitchFamily="2" charset="2"/>
              <a:buChar char="Ø"/>
            </a:pPr>
            <a:r>
              <a:rPr lang="en-US" sz="1600" dirty="0">
                <a:latin typeface="IBM Plex Sans" panose="020B0503050203000203" pitchFamily="34" charset="0"/>
              </a:rPr>
              <a:t>Analysis: Review supply chain and inventory levels</a:t>
            </a:r>
          </a:p>
          <a:p>
            <a:pPr marL="285750" indent="-285750">
              <a:buFont typeface="Wingdings" panose="05000000000000000000" pitchFamily="2" charset="2"/>
              <a:buChar char="Ø"/>
            </a:pPr>
            <a:r>
              <a:rPr lang="en-US" sz="1600" dirty="0">
                <a:latin typeface="IBM Plex Sans" panose="020B0503050203000203" pitchFamily="34" charset="0"/>
              </a:rPr>
              <a:t>Action: Add backup suppliers and reorder levels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74899" y="1717477"/>
            <a:ext cx="786706" cy="241895"/>
          </a:xfrm>
          <a:prstGeom prst="rect">
            <a:avLst/>
          </a:prstGeom>
          <a:noFill/>
          <a:ln/>
        </p:spPr>
        <p:txBody>
          <a:bodyPr wrap="none" lIns="0" tIns="0" rIns="0" bIns="0" rtlCol="0" anchor="t"/>
          <a:lstStyle/>
          <a:p>
            <a:pPr>
              <a:lnSpc>
                <a:spcPts val="1875"/>
              </a:lnSpc>
            </a:pPr>
            <a:endParaRPr lang="en-US" sz="1167" dirty="0">
              <a:latin typeface="IBM Plex Sans" panose="020B0503050203000203" pitchFamily="34" charset="0"/>
            </a:endParaRPr>
          </a:p>
        </p:txBody>
      </p:sp>
      <p:sp>
        <p:nvSpPr>
          <p:cNvPr id="4" name="Text 2"/>
          <p:cNvSpPr/>
          <p:nvPr/>
        </p:nvSpPr>
        <p:spPr>
          <a:xfrm>
            <a:off x="661492" y="2091631"/>
            <a:ext cx="5550198" cy="472480"/>
          </a:xfrm>
          <a:prstGeom prst="rect">
            <a:avLst/>
          </a:prstGeom>
          <a:noFill/>
          <a:ln/>
        </p:spPr>
        <p:txBody>
          <a:bodyPr wrap="none" lIns="0" tIns="0" rIns="0" bIns="0" rtlCol="0" anchor="t"/>
          <a:lstStyle/>
          <a:p>
            <a:pPr>
              <a:lnSpc>
                <a:spcPts val="3708"/>
              </a:lnSpc>
            </a:pPr>
            <a:r>
              <a:rPr lang="en-US" sz="2958" b="1" u="sng" dirty="0">
                <a:solidFill>
                  <a:srgbClr val="0070C0"/>
                </a:solidFill>
                <a:latin typeface="Arial Rounded MT Bold" panose="020F0704030504030204" pitchFamily="34" charset="0"/>
                <a:ea typeface="Outfit Medium" pitchFamily="34" charset="-122"/>
                <a:cs typeface="Outfit Medium" pitchFamily="34" charset="-120"/>
              </a:rPr>
              <a:t>Introduction to Data Governance</a:t>
            </a:r>
            <a:endParaRPr lang="en-US" sz="2958" b="1" u="sng" dirty="0">
              <a:solidFill>
                <a:srgbClr val="0070C0"/>
              </a:solidFill>
              <a:latin typeface="Arial Rounded MT Bold" panose="020F0704030504030204" pitchFamily="34" charset="0"/>
            </a:endParaRPr>
          </a:p>
        </p:txBody>
      </p:sp>
      <p:sp>
        <p:nvSpPr>
          <p:cNvPr id="5" name="Shape 3"/>
          <p:cNvSpPr/>
          <p:nvPr/>
        </p:nvSpPr>
        <p:spPr>
          <a:xfrm>
            <a:off x="661492" y="2847579"/>
            <a:ext cx="3496965" cy="2349599"/>
          </a:xfrm>
          <a:prstGeom prst="roundRect">
            <a:avLst>
              <a:gd name="adj" fmla="val 5189"/>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6" name="Shape 4"/>
          <p:cNvSpPr/>
          <p:nvPr/>
        </p:nvSpPr>
        <p:spPr>
          <a:xfrm>
            <a:off x="636092" y="2847579"/>
            <a:ext cx="101600" cy="2349599"/>
          </a:xfrm>
          <a:prstGeom prst="roundRect">
            <a:avLst>
              <a:gd name="adj" fmla="val 167442"/>
            </a:avLst>
          </a:prstGeom>
          <a:solidFill>
            <a:srgbClr val="A2B9F9"/>
          </a:solidFill>
          <a:ln/>
        </p:spPr>
      </p:sp>
      <p:sp>
        <p:nvSpPr>
          <p:cNvPr id="7" name="Text 5"/>
          <p:cNvSpPr/>
          <p:nvPr/>
        </p:nvSpPr>
        <p:spPr>
          <a:xfrm>
            <a:off x="952104" y="3061990"/>
            <a:ext cx="2815034"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Defining Data Governance</a:t>
            </a:r>
            <a:endParaRPr lang="en-US" sz="1833" dirty="0">
              <a:latin typeface="IBM Plex Sans" panose="020B0503050203000203" pitchFamily="34" charset="0"/>
            </a:endParaRPr>
          </a:p>
        </p:txBody>
      </p:sp>
      <p:sp>
        <p:nvSpPr>
          <p:cNvPr id="8" name="Text 6"/>
          <p:cNvSpPr/>
          <p:nvPr/>
        </p:nvSpPr>
        <p:spPr>
          <a:xfrm>
            <a:off x="952103" y="3470672"/>
            <a:ext cx="2991942" cy="1512094"/>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Data governance establishes the policies, procedures, roles, and responsibilities for managing data as a critical asset. It ensures data quality, security, and accessibility.</a:t>
            </a:r>
            <a:endParaRPr lang="en-US" sz="1458" dirty="0">
              <a:latin typeface="IBM Plex Sans" panose="020B0503050203000203" pitchFamily="34" charset="0"/>
            </a:endParaRPr>
          </a:p>
        </p:txBody>
      </p:sp>
      <p:sp>
        <p:nvSpPr>
          <p:cNvPr id="9" name="Shape 7"/>
          <p:cNvSpPr/>
          <p:nvPr/>
        </p:nvSpPr>
        <p:spPr>
          <a:xfrm>
            <a:off x="4347468" y="2847579"/>
            <a:ext cx="3496965" cy="2349599"/>
          </a:xfrm>
          <a:prstGeom prst="roundRect">
            <a:avLst>
              <a:gd name="adj" fmla="val 5189"/>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10" name="Shape 8"/>
          <p:cNvSpPr/>
          <p:nvPr/>
        </p:nvSpPr>
        <p:spPr>
          <a:xfrm>
            <a:off x="4322068" y="2847579"/>
            <a:ext cx="101600" cy="2349599"/>
          </a:xfrm>
          <a:prstGeom prst="roundRect">
            <a:avLst>
              <a:gd name="adj" fmla="val 167442"/>
            </a:avLst>
          </a:prstGeom>
          <a:solidFill>
            <a:srgbClr val="A2B9F9"/>
          </a:solidFill>
          <a:ln/>
        </p:spPr>
      </p:sp>
      <p:sp>
        <p:nvSpPr>
          <p:cNvPr id="11" name="Text 9"/>
          <p:cNvSpPr/>
          <p:nvPr/>
        </p:nvSpPr>
        <p:spPr>
          <a:xfrm>
            <a:off x="4638080" y="3061990"/>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Key Components</a:t>
            </a:r>
            <a:endParaRPr lang="en-US" sz="1833" dirty="0">
              <a:latin typeface="IBM Plex Sans" panose="020B0503050203000203" pitchFamily="34" charset="0"/>
            </a:endParaRPr>
          </a:p>
        </p:txBody>
      </p:sp>
      <p:sp>
        <p:nvSpPr>
          <p:cNvPr id="12" name="Text 10"/>
          <p:cNvSpPr/>
          <p:nvPr/>
        </p:nvSpPr>
        <p:spPr>
          <a:xfrm>
            <a:off x="4638080" y="3470672"/>
            <a:ext cx="2991942" cy="1407914"/>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666666"/>
                </a:solidFill>
                <a:latin typeface="IBM Plex Sans" panose="020B0503050203000203" pitchFamily="34" charset="0"/>
                <a:ea typeface="IBM Plex Sans" pitchFamily="34" charset="-122"/>
                <a:cs typeface="IBM Plex Sans" pitchFamily="34" charset="-120"/>
              </a:rPr>
              <a:t>Data Quality Management</a:t>
            </a:r>
            <a:endParaRPr lang="en-US" sz="1458" dirty="0">
              <a:latin typeface="IBM Plex Sans" panose="020B0503050203000203" pitchFamily="34" charset="0"/>
            </a:endParaRPr>
          </a:p>
          <a:p>
            <a:pPr marL="285739" indent="-285739">
              <a:lnSpc>
                <a:spcPts val="2375"/>
              </a:lnSpc>
              <a:buSzPct val="100000"/>
              <a:buChar char="•"/>
            </a:pPr>
            <a:r>
              <a:rPr lang="en-US" sz="1458" dirty="0">
                <a:solidFill>
                  <a:srgbClr val="666666"/>
                </a:solidFill>
                <a:latin typeface="IBM Plex Sans" panose="020B0503050203000203" pitchFamily="34" charset="0"/>
                <a:ea typeface="IBM Plex Sans" pitchFamily="34" charset="-122"/>
                <a:cs typeface="IBM Plex Sans" pitchFamily="34" charset="-120"/>
              </a:rPr>
              <a:t>Data Security &amp; Privacy</a:t>
            </a:r>
            <a:endParaRPr lang="en-US" sz="1458" dirty="0">
              <a:latin typeface="IBM Plex Sans" panose="020B0503050203000203" pitchFamily="34" charset="0"/>
            </a:endParaRPr>
          </a:p>
          <a:p>
            <a:pPr marL="285739" indent="-285739">
              <a:lnSpc>
                <a:spcPts val="2375"/>
              </a:lnSpc>
              <a:buSzPct val="100000"/>
              <a:buChar char="•"/>
            </a:pPr>
            <a:r>
              <a:rPr lang="en-US" sz="1458" dirty="0">
                <a:solidFill>
                  <a:srgbClr val="666666"/>
                </a:solidFill>
                <a:latin typeface="IBM Plex Sans" panose="020B0503050203000203" pitchFamily="34" charset="0"/>
                <a:ea typeface="IBM Plex Sans" pitchFamily="34" charset="-122"/>
                <a:cs typeface="IBM Plex Sans" pitchFamily="34" charset="-120"/>
              </a:rPr>
              <a:t>Data Architecture &amp; Integration</a:t>
            </a:r>
            <a:endParaRPr lang="en-US" sz="1458" dirty="0">
              <a:latin typeface="IBM Plex Sans" panose="020B0503050203000203" pitchFamily="34" charset="0"/>
            </a:endParaRPr>
          </a:p>
          <a:p>
            <a:pPr marL="285739" indent="-285739">
              <a:lnSpc>
                <a:spcPts val="2375"/>
              </a:lnSpc>
              <a:buSzPct val="100000"/>
              <a:buChar char="•"/>
            </a:pPr>
            <a:r>
              <a:rPr lang="en-US" sz="1458" dirty="0">
                <a:solidFill>
                  <a:srgbClr val="666666"/>
                </a:solidFill>
                <a:latin typeface="IBM Plex Sans" panose="020B0503050203000203" pitchFamily="34" charset="0"/>
                <a:ea typeface="IBM Plex Sans" pitchFamily="34" charset="-122"/>
                <a:cs typeface="IBM Plex Sans" pitchFamily="34" charset="-120"/>
              </a:rPr>
              <a:t>Data Lifecycle Management</a:t>
            </a:r>
            <a:endParaRPr lang="en-US" sz="1458" dirty="0">
              <a:latin typeface="IBM Plex Sans" panose="020B0503050203000203" pitchFamily="34" charset="0"/>
            </a:endParaRPr>
          </a:p>
        </p:txBody>
      </p:sp>
      <p:sp>
        <p:nvSpPr>
          <p:cNvPr id="13" name="Shape 11"/>
          <p:cNvSpPr/>
          <p:nvPr/>
        </p:nvSpPr>
        <p:spPr>
          <a:xfrm>
            <a:off x="8033444" y="2847579"/>
            <a:ext cx="3496965" cy="2349599"/>
          </a:xfrm>
          <a:prstGeom prst="roundRect">
            <a:avLst>
              <a:gd name="adj" fmla="val 5189"/>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14" name="Shape 12"/>
          <p:cNvSpPr/>
          <p:nvPr/>
        </p:nvSpPr>
        <p:spPr>
          <a:xfrm>
            <a:off x="8008044" y="2847579"/>
            <a:ext cx="101600" cy="2349599"/>
          </a:xfrm>
          <a:prstGeom prst="roundRect">
            <a:avLst>
              <a:gd name="adj" fmla="val 167442"/>
            </a:avLst>
          </a:prstGeom>
          <a:solidFill>
            <a:srgbClr val="A2B9F9"/>
          </a:solidFill>
          <a:ln/>
        </p:spPr>
      </p:sp>
      <p:sp>
        <p:nvSpPr>
          <p:cNvPr id="15" name="Text 13"/>
          <p:cNvSpPr/>
          <p:nvPr/>
        </p:nvSpPr>
        <p:spPr>
          <a:xfrm>
            <a:off x="8324057" y="3061990"/>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Why It Matters</a:t>
            </a:r>
            <a:endParaRPr lang="en-US" sz="1833" dirty="0">
              <a:latin typeface="IBM Plex Sans" panose="020B0503050203000203" pitchFamily="34" charset="0"/>
            </a:endParaRPr>
          </a:p>
        </p:txBody>
      </p:sp>
      <p:sp>
        <p:nvSpPr>
          <p:cNvPr id="16" name="Text 14"/>
          <p:cNvSpPr/>
          <p:nvPr/>
        </p:nvSpPr>
        <p:spPr>
          <a:xfrm>
            <a:off x="8324057" y="3470672"/>
            <a:ext cx="2991942" cy="1512094"/>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Effective data governance leads to better decision-making, reduced risks, improved compliance, and enhanced operational efficiency across the organization.</a:t>
            </a:r>
            <a:endParaRPr lang="en-US" sz="1458" dirty="0">
              <a:latin typeface="IBM Plex Sans" panose="020B0503050203000203"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74899" y="1011456"/>
            <a:ext cx="786706" cy="241895"/>
          </a:xfrm>
          <a:prstGeom prst="rect">
            <a:avLst/>
          </a:prstGeom>
          <a:noFill/>
          <a:ln/>
        </p:spPr>
        <p:txBody>
          <a:bodyPr wrap="none" lIns="0" tIns="0" rIns="0" bIns="0" rtlCol="0" anchor="t"/>
          <a:lstStyle/>
          <a:p>
            <a:pPr>
              <a:lnSpc>
                <a:spcPts val="1875"/>
              </a:lnSpc>
            </a:pPr>
            <a:endParaRPr lang="en-US" sz="1167" dirty="0">
              <a:latin typeface="IBM Plex Sans" panose="020B0503050203000203" pitchFamily="34" charset="0"/>
            </a:endParaRPr>
          </a:p>
        </p:txBody>
      </p:sp>
      <p:sp>
        <p:nvSpPr>
          <p:cNvPr id="4" name="Text 2"/>
          <p:cNvSpPr/>
          <p:nvPr/>
        </p:nvSpPr>
        <p:spPr>
          <a:xfrm>
            <a:off x="661492" y="1385610"/>
            <a:ext cx="4516636" cy="472480"/>
          </a:xfrm>
          <a:prstGeom prst="rect">
            <a:avLst/>
          </a:prstGeom>
          <a:noFill/>
          <a:ln/>
        </p:spPr>
        <p:txBody>
          <a:bodyPr wrap="none" lIns="0" tIns="0" rIns="0" bIns="0" rtlCol="0" anchor="t"/>
          <a:lstStyle/>
          <a:p>
            <a:pPr>
              <a:lnSpc>
                <a:spcPts val="3708"/>
              </a:lnSpc>
            </a:pPr>
            <a:r>
              <a:rPr lang="en-US" sz="2958" b="1" u="sng" dirty="0">
                <a:solidFill>
                  <a:srgbClr val="3F6FF3"/>
                </a:solidFill>
                <a:latin typeface="IBM Plex Sans" panose="020B0503050203000203" pitchFamily="34" charset="0"/>
                <a:ea typeface="Outfit Medium" pitchFamily="34" charset="-122"/>
                <a:cs typeface="Outfit Medium" pitchFamily="34" charset="-120"/>
              </a:rPr>
              <a:t>Understanding Data Ethics</a:t>
            </a:r>
            <a:endParaRPr lang="en-US" sz="2958" b="1" u="sng" dirty="0">
              <a:latin typeface="IBM Plex Sans" panose="020B0503050203000203" pitchFamily="34" charset="0"/>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92" y="2141558"/>
            <a:ext cx="472480" cy="472480"/>
          </a:xfrm>
          <a:prstGeom prst="rect">
            <a:avLst/>
          </a:prstGeom>
        </p:spPr>
      </p:pic>
      <p:sp>
        <p:nvSpPr>
          <p:cNvPr id="6" name="Text 3"/>
          <p:cNvSpPr/>
          <p:nvPr/>
        </p:nvSpPr>
        <p:spPr>
          <a:xfrm>
            <a:off x="661492" y="2850277"/>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Privacy</a:t>
            </a:r>
            <a:endParaRPr lang="en-US" sz="1833" dirty="0">
              <a:latin typeface="IBM Plex Sans" panose="020B0503050203000203" pitchFamily="34" charset="0"/>
            </a:endParaRPr>
          </a:p>
        </p:txBody>
      </p:sp>
      <p:sp>
        <p:nvSpPr>
          <p:cNvPr id="7" name="Text 4"/>
          <p:cNvSpPr/>
          <p:nvPr/>
        </p:nvSpPr>
        <p:spPr>
          <a:xfrm>
            <a:off x="661492" y="3258959"/>
            <a:ext cx="5316339"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Protecting personal information and ensuring individuals control their data. This includes anonymization and consent.</a:t>
            </a:r>
            <a:endParaRPr lang="en-US" sz="1458" dirty="0">
              <a:latin typeface="IBM Plex Sans" panose="020B0503050203000203" pitchFamily="34" charset="0"/>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4070" y="2141558"/>
            <a:ext cx="472480" cy="472480"/>
          </a:xfrm>
          <a:prstGeom prst="rect">
            <a:avLst/>
          </a:prstGeom>
        </p:spPr>
      </p:pic>
      <p:sp>
        <p:nvSpPr>
          <p:cNvPr id="9" name="Text 5"/>
          <p:cNvSpPr/>
          <p:nvPr/>
        </p:nvSpPr>
        <p:spPr>
          <a:xfrm>
            <a:off x="6214070" y="2850277"/>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Confidentiality</a:t>
            </a:r>
            <a:endParaRPr lang="en-US" sz="1833" dirty="0">
              <a:latin typeface="IBM Plex Sans" panose="020B0503050203000203" pitchFamily="34" charset="0"/>
            </a:endParaRPr>
          </a:p>
        </p:txBody>
      </p:sp>
      <p:sp>
        <p:nvSpPr>
          <p:cNvPr id="10" name="Text 6"/>
          <p:cNvSpPr/>
          <p:nvPr/>
        </p:nvSpPr>
        <p:spPr>
          <a:xfrm>
            <a:off x="6214070" y="3258959"/>
            <a:ext cx="5316438"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Safeguarding sensitive data from unauthorized access or disclosure, often through robust security measures.</a:t>
            </a:r>
            <a:endParaRPr lang="en-US" sz="1458" dirty="0">
              <a:latin typeface="IBM Plex Sans" panose="020B0503050203000203" pitchFamily="34" charset="0"/>
            </a:endParaRPr>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492" y="4241820"/>
            <a:ext cx="472480" cy="472480"/>
          </a:xfrm>
          <a:prstGeom prst="rect">
            <a:avLst/>
          </a:prstGeom>
        </p:spPr>
      </p:pic>
      <p:sp>
        <p:nvSpPr>
          <p:cNvPr id="12" name="Text 7"/>
          <p:cNvSpPr/>
          <p:nvPr/>
        </p:nvSpPr>
        <p:spPr>
          <a:xfrm>
            <a:off x="661492" y="4950539"/>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Transparency</a:t>
            </a:r>
            <a:endParaRPr lang="en-US" sz="1833" dirty="0">
              <a:latin typeface="IBM Plex Sans" panose="020B0503050203000203" pitchFamily="34" charset="0"/>
            </a:endParaRPr>
          </a:p>
        </p:txBody>
      </p:sp>
      <p:sp>
        <p:nvSpPr>
          <p:cNvPr id="13" name="Text 8"/>
          <p:cNvSpPr/>
          <p:nvPr/>
        </p:nvSpPr>
        <p:spPr>
          <a:xfrm>
            <a:off x="661492" y="5359222"/>
            <a:ext cx="5316339"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Being open about how data is collected, used, and shared, fostering trust with data subjects.</a:t>
            </a:r>
            <a:endParaRPr lang="en-US" sz="1458" dirty="0">
              <a:latin typeface="IBM Plex Sans" panose="020B0503050203000203" pitchFamily="34" charset="0"/>
            </a:endParaRPr>
          </a:p>
        </p:txBody>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070" y="4241820"/>
            <a:ext cx="472480" cy="472480"/>
          </a:xfrm>
          <a:prstGeom prst="rect">
            <a:avLst/>
          </a:prstGeom>
        </p:spPr>
      </p:pic>
      <p:sp>
        <p:nvSpPr>
          <p:cNvPr id="15" name="Text 9"/>
          <p:cNvSpPr/>
          <p:nvPr/>
        </p:nvSpPr>
        <p:spPr>
          <a:xfrm>
            <a:off x="6214070" y="4950539"/>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Accountability</a:t>
            </a:r>
            <a:endParaRPr lang="en-US" sz="1833" dirty="0">
              <a:latin typeface="IBM Plex Sans" panose="020B0503050203000203" pitchFamily="34" charset="0"/>
            </a:endParaRPr>
          </a:p>
        </p:txBody>
      </p:sp>
      <p:sp>
        <p:nvSpPr>
          <p:cNvPr id="16" name="Text 10"/>
          <p:cNvSpPr/>
          <p:nvPr/>
        </p:nvSpPr>
        <p:spPr>
          <a:xfrm>
            <a:off x="6214070" y="5359222"/>
            <a:ext cx="5316438"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Establishing clear responsibility for data handling practices and their ethical implications.</a:t>
            </a:r>
            <a:endParaRPr lang="en-US" sz="1458" dirty="0">
              <a:latin typeface="IBM Plex Sans" panose="020B0503050203000203"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9890" y="330796"/>
            <a:ext cx="4132163" cy="277614"/>
          </a:xfrm>
          <a:prstGeom prst="rect">
            <a:avLst/>
          </a:prstGeom>
          <a:noFill/>
          <a:ln/>
        </p:spPr>
        <p:txBody>
          <a:bodyPr wrap="none" lIns="0" tIns="0" rIns="0" bIns="0" rtlCol="0" anchor="t"/>
          <a:lstStyle/>
          <a:p>
            <a:pPr>
              <a:lnSpc>
                <a:spcPts val="2167"/>
              </a:lnSpc>
            </a:pPr>
            <a:r>
              <a:rPr lang="en-US" sz="3200" b="1" dirty="0">
                <a:latin typeface="IBM Plex Sans" panose="020B0503050203000203" pitchFamily="34" charset="0"/>
                <a:ea typeface="Outfit Medium" pitchFamily="34" charset="-122"/>
                <a:cs typeface="Outfit Medium" pitchFamily="34" charset="-120"/>
              </a:rPr>
              <a:t>Regulatory Compliance: Global Standards</a:t>
            </a:r>
            <a:endParaRPr lang="en-US" sz="3200" b="1" dirty="0">
              <a:latin typeface="IBM Plex Sans" panose="020B0503050203000203" pitchFamily="34" charset="0"/>
            </a:endParaRPr>
          </a:p>
        </p:txBody>
      </p:sp>
      <p:sp>
        <p:nvSpPr>
          <p:cNvPr id="4" name="Text 1"/>
          <p:cNvSpPr/>
          <p:nvPr/>
        </p:nvSpPr>
        <p:spPr>
          <a:xfrm>
            <a:off x="962838" y="1522622"/>
            <a:ext cx="3199546" cy="416322"/>
          </a:xfrm>
          <a:prstGeom prst="rect">
            <a:avLst/>
          </a:prstGeom>
          <a:noFill/>
          <a:ln/>
        </p:spPr>
        <p:txBody>
          <a:bodyPr wrap="square" lIns="0" tIns="0" rIns="0" bIns="0" rtlCol="0" anchor="t"/>
          <a:lstStyle/>
          <a:p>
            <a:pPr>
              <a:lnSpc>
                <a:spcPts val="1625"/>
              </a:lnSpc>
            </a:pPr>
            <a:r>
              <a:rPr lang="en-US" sz="1600" dirty="0">
                <a:solidFill>
                  <a:srgbClr val="3F6FF3"/>
                </a:solidFill>
                <a:latin typeface="IBM Plex Sans" panose="020B0503050203000203" pitchFamily="34" charset="0"/>
                <a:ea typeface="Outfit Medium" pitchFamily="34" charset="-122"/>
                <a:cs typeface="Outfit Medium" pitchFamily="34" charset="-120"/>
              </a:rPr>
              <a:t>GDPR (General Data Protection Regulation)</a:t>
            </a:r>
            <a:endParaRPr lang="en-US" sz="1600" dirty="0">
              <a:latin typeface="IBM Plex Sans" panose="020B0503050203000203" pitchFamily="34" charset="0"/>
            </a:endParaRPr>
          </a:p>
        </p:txBody>
      </p:sp>
      <p:sp>
        <p:nvSpPr>
          <p:cNvPr id="5" name="Text 2"/>
          <p:cNvSpPr/>
          <p:nvPr/>
        </p:nvSpPr>
        <p:spPr>
          <a:xfrm>
            <a:off x="962838" y="2413813"/>
            <a:ext cx="3626266" cy="422969"/>
          </a:xfrm>
          <a:prstGeom prst="rect">
            <a:avLst/>
          </a:prstGeom>
          <a:noFill/>
          <a:ln/>
        </p:spPr>
        <p:txBody>
          <a:bodyPr wrap="square" lIns="0" tIns="0" rIns="0" bIns="0" rtlCol="0" anchor="t"/>
          <a:lstStyle/>
          <a:p>
            <a:r>
              <a:rPr lang="en-US" sz="1400" dirty="0">
                <a:solidFill>
                  <a:srgbClr val="666666"/>
                </a:solidFill>
                <a:latin typeface="IBM Plex Sans" panose="020B0503050203000203" pitchFamily="34" charset="0"/>
                <a:ea typeface="IBM Plex Sans" pitchFamily="34" charset="-122"/>
                <a:cs typeface="IBM Plex Sans" pitchFamily="34" charset="-120"/>
              </a:rPr>
              <a:t>A landmark privacy law by the European Union, GDPR sets strict rules for how personal data is collected, stored, and processed for EU citizens.</a:t>
            </a:r>
            <a:endParaRPr lang="en-US" sz="1400" dirty="0">
              <a:latin typeface="IBM Plex Sans" panose="020B0503050203000203" pitchFamily="34" charset="0"/>
            </a:endParaRPr>
          </a:p>
        </p:txBody>
      </p:sp>
      <p:sp>
        <p:nvSpPr>
          <p:cNvPr id="6" name="Text 3"/>
          <p:cNvSpPr/>
          <p:nvPr/>
        </p:nvSpPr>
        <p:spPr>
          <a:xfrm>
            <a:off x="962838" y="3539510"/>
            <a:ext cx="2506068" cy="468610"/>
          </a:xfrm>
          <a:prstGeom prst="rect">
            <a:avLst/>
          </a:prstGeom>
          <a:noFill/>
          <a:ln/>
        </p:spPr>
        <p:txBody>
          <a:bodyPr wrap="square" lIns="0" tIns="0" rIns="0" bIns="0" rtlCol="0" anchor="t"/>
          <a:lstStyle/>
          <a:p>
            <a:pPr marL="285739" indent="-285739">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Consent requirements</a:t>
            </a:r>
            <a:endParaRPr lang="en-US" sz="1400" dirty="0">
              <a:latin typeface="IBM Plex Sans" panose="020B0503050203000203" pitchFamily="34" charset="0"/>
            </a:endParaRPr>
          </a:p>
          <a:p>
            <a:pPr marL="285739" indent="-285739">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Right to be forgotten</a:t>
            </a:r>
            <a:endParaRPr lang="en-US" sz="1400" dirty="0">
              <a:latin typeface="IBM Plex Sans" panose="020B0503050203000203" pitchFamily="34" charset="0"/>
            </a:endParaRPr>
          </a:p>
          <a:p>
            <a:pPr marL="285739" indent="-285739">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Data breach notification</a:t>
            </a:r>
            <a:endParaRPr lang="en-US" sz="1400" dirty="0">
              <a:latin typeface="IBM Plex Sans" panose="020B0503050203000203" pitchFamily="34" charset="0"/>
            </a:endParaRPr>
          </a:p>
        </p:txBody>
      </p:sp>
      <p:sp>
        <p:nvSpPr>
          <p:cNvPr id="8" name="Text 4"/>
          <p:cNvSpPr/>
          <p:nvPr/>
        </p:nvSpPr>
        <p:spPr>
          <a:xfrm>
            <a:off x="5433856" y="1522622"/>
            <a:ext cx="2506068" cy="416322"/>
          </a:xfrm>
          <a:prstGeom prst="rect">
            <a:avLst/>
          </a:prstGeom>
          <a:noFill/>
          <a:ln/>
        </p:spPr>
        <p:txBody>
          <a:bodyPr wrap="square" lIns="0" tIns="0" rIns="0" bIns="0" rtlCol="0" anchor="t"/>
          <a:lstStyle/>
          <a:p>
            <a:pPr>
              <a:lnSpc>
                <a:spcPts val="1625"/>
              </a:lnSpc>
            </a:pPr>
            <a:r>
              <a:rPr lang="en-US" sz="1600" dirty="0">
                <a:solidFill>
                  <a:srgbClr val="3F6FF3"/>
                </a:solidFill>
                <a:latin typeface="IBM Plex Sans" panose="020B0503050203000203" pitchFamily="34" charset="0"/>
                <a:ea typeface="Outfit Medium" pitchFamily="34" charset="-122"/>
                <a:cs typeface="Outfit Medium" pitchFamily="34" charset="-120"/>
              </a:rPr>
              <a:t>CCPA (California Consumer Privacy Act)</a:t>
            </a:r>
            <a:endParaRPr lang="en-US" sz="1600" dirty="0">
              <a:latin typeface="IBM Plex Sans" panose="020B0503050203000203" pitchFamily="34" charset="0"/>
            </a:endParaRPr>
          </a:p>
        </p:txBody>
      </p:sp>
      <p:sp>
        <p:nvSpPr>
          <p:cNvPr id="9" name="Text 5"/>
          <p:cNvSpPr/>
          <p:nvPr/>
        </p:nvSpPr>
        <p:spPr>
          <a:xfrm>
            <a:off x="5433856" y="2413812"/>
            <a:ext cx="3981866" cy="422969"/>
          </a:xfrm>
          <a:prstGeom prst="rect">
            <a:avLst/>
          </a:prstGeom>
          <a:noFill/>
          <a:ln/>
        </p:spPr>
        <p:txBody>
          <a:bodyPr wrap="square" lIns="0" tIns="0" rIns="0" bIns="0" rtlCol="0" anchor="t"/>
          <a:lstStyle/>
          <a:p>
            <a:r>
              <a:rPr lang="en-US" sz="1400" dirty="0">
                <a:solidFill>
                  <a:srgbClr val="666666"/>
                </a:solidFill>
                <a:latin typeface="IBM Plex Sans" panose="020B0503050203000203" pitchFamily="34" charset="0"/>
                <a:ea typeface="IBM Plex Sans" pitchFamily="34" charset="-122"/>
                <a:cs typeface="IBM Plex Sans" pitchFamily="34" charset="-120"/>
              </a:rPr>
              <a:t>Providing California consumers with enhanced privacy rights and consumer protection, including the right to know and delete personal information</a:t>
            </a:r>
            <a:r>
              <a:rPr lang="en-US" sz="833" dirty="0">
                <a:solidFill>
                  <a:srgbClr val="666666"/>
                </a:solidFill>
                <a:latin typeface="IBM Plex Sans" panose="020B0503050203000203" pitchFamily="34" charset="0"/>
                <a:ea typeface="IBM Plex Sans" pitchFamily="34" charset="-122"/>
                <a:cs typeface="IBM Plex Sans" pitchFamily="34" charset="-120"/>
              </a:rPr>
              <a:t>.</a:t>
            </a:r>
            <a:endParaRPr lang="en-US" sz="833" dirty="0">
              <a:latin typeface="IBM Plex Sans" panose="020B0503050203000203" pitchFamily="34" charset="0"/>
            </a:endParaRPr>
          </a:p>
        </p:txBody>
      </p:sp>
      <p:sp>
        <p:nvSpPr>
          <p:cNvPr id="10" name="Text 6"/>
          <p:cNvSpPr/>
          <p:nvPr/>
        </p:nvSpPr>
        <p:spPr>
          <a:xfrm>
            <a:off x="5568534" y="3539510"/>
            <a:ext cx="2506068" cy="468610"/>
          </a:xfrm>
          <a:prstGeom prst="rect">
            <a:avLst/>
          </a:prstGeom>
          <a:noFill/>
          <a:ln/>
        </p:spPr>
        <p:txBody>
          <a:bodyPr wrap="square" lIns="0" tIns="0" rIns="0" bIns="0" rtlCol="0" anchor="t"/>
          <a:lstStyle/>
          <a:p>
            <a:pPr marL="285739" indent="-285739">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Right to access data</a:t>
            </a:r>
            <a:endParaRPr lang="en-US" sz="1400" dirty="0">
              <a:latin typeface="IBM Plex Sans" panose="020B0503050203000203" pitchFamily="34" charset="0"/>
            </a:endParaRPr>
          </a:p>
          <a:p>
            <a:pPr marL="285739" indent="-285739">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Right to opt-out of sales</a:t>
            </a:r>
            <a:endParaRPr lang="en-US" sz="1400" dirty="0">
              <a:latin typeface="IBM Plex Sans" panose="020B0503050203000203" pitchFamily="34" charset="0"/>
            </a:endParaRPr>
          </a:p>
          <a:p>
            <a:pPr marL="285739" indent="-285739">
              <a:buSzPct val="100000"/>
              <a:buChar char="•"/>
            </a:pPr>
            <a:r>
              <a:rPr lang="en-US" sz="1400" dirty="0">
                <a:solidFill>
                  <a:srgbClr val="666666"/>
                </a:solidFill>
                <a:latin typeface="IBM Plex Sans" panose="020B0503050203000203" pitchFamily="34" charset="0"/>
                <a:ea typeface="IBM Plex Sans" pitchFamily="34" charset="-122"/>
                <a:cs typeface="IBM Plex Sans" pitchFamily="34" charset="-120"/>
              </a:rPr>
              <a:t>Non-discrimination clauses</a:t>
            </a:r>
            <a:endParaRPr lang="en-US" sz="1400" dirty="0">
              <a:latin typeface="IBM Plex Sans" panose="020B050305020300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312863"/>
            <a:ext cx="7073702" cy="472480"/>
          </a:xfrm>
          <a:prstGeom prst="rect">
            <a:avLst/>
          </a:prstGeom>
          <a:noFill/>
          <a:ln/>
        </p:spPr>
        <p:txBody>
          <a:bodyPr wrap="none" lIns="0" tIns="0" rIns="0" bIns="0" rtlCol="0" anchor="t"/>
          <a:lstStyle/>
          <a:p>
            <a:pPr>
              <a:lnSpc>
                <a:spcPts val="3708"/>
              </a:lnSpc>
            </a:pPr>
            <a:r>
              <a:rPr lang="en-US" sz="2958" dirty="0">
                <a:solidFill>
                  <a:srgbClr val="3F6FF3"/>
                </a:solidFill>
                <a:latin typeface="IBM Plex Sans" panose="020B0503050203000203" pitchFamily="34" charset="0"/>
                <a:ea typeface="Outfit Medium" pitchFamily="34" charset="-122"/>
                <a:cs typeface="Outfit Medium" pitchFamily="34" charset="-120"/>
              </a:rPr>
              <a:t>Building a Culture of Responsible Data Use</a:t>
            </a:r>
            <a:endParaRPr lang="en-US" sz="2958" dirty="0">
              <a:latin typeface="IBM Plex Sans" panose="020B0503050203000203" pitchFamily="34" charset="0"/>
            </a:endParaRPr>
          </a:p>
        </p:txBody>
      </p:sp>
      <p:sp>
        <p:nvSpPr>
          <p:cNvPr id="3" name="Text 1"/>
          <p:cNvSpPr/>
          <p:nvPr/>
        </p:nvSpPr>
        <p:spPr>
          <a:xfrm>
            <a:off x="661492" y="2163366"/>
            <a:ext cx="189012" cy="236240"/>
          </a:xfrm>
          <a:prstGeom prst="rect">
            <a:avLst/>
          </a:prstGeom>
          <a:noFill/>
          <a:ln/>
        </p:spPr>
        <p:txBody>
          <a:bodyPr wrap="none" lIns="0" tIns="0" rIns="0" bIns="0" rtlCol="0" anchor="t"/>
          <a:lstStyle/>
          <a:p>
            <a:pPr>
              <a:lnSpc>
                <a:spcPts val="2375"/>
              </a:lnSpc>
            </a:pPr>
            <a:r>
              <a:rPr lang="en-US" sz="1458" dirty="0">
                <a:solidFill>
                  <a:srgbClr val="666666"/>
                </a:solidFill>
                <a:latin typeface="IBM Plex Sans" panose="020B0503050203000203" pitchFamily="34" charset="0"/>
                <a:ea typeface="Outfit Light" pitchFamily="34" charset="-122"/>
                <a:cs typeface="Outfit Light" pitchFamily="34" charset="-120"/>
              </a:rPr>
              <a:t>01</a:t>
            </a:r>
            <a:endParaRPr lang="en-US" sz="1458" dirty="0">
              <a:latin typeface="IBM Plex Sans" panose="020B0503050203000203" pitchFamily="34" charset="0"/>
            </a:endParaRPr>
          </a:p>
        </p:txBody>
      </p:sp>
      <p:sp>
        <p:nvSpPr>
          <p:cNvPr id="4" name="Shape 2"/>
          <p:cNvSpPr/>
          <p:nvPr/>
        </p:nvSpPr>
        <p:spPr>
          <a:xfrm>
            <a:off x="661492" y="2459236"/>
            <a:ext cx="5339953" cy="25400"/>
          </a:xfrm>
          <a:prstGeom prst="rect">
            <a:avLst/>
          </a:prstGeom>
          <a:solidFill>
            <a:srgbClr val="A2B9F9"/>
          </a:solidFill>
          <a:ln/>
        </p:spPr>
      </p:sp>
      <p:sp>
        <p:nvSpPr>
          <p:cNvPr id="5" name="Text 3"/>
          <p:cNvSpPr/>
          <p:nvPr/>
        </p:nvSpPr>
        <p:spPr>
          <a:xfrm>
            <a:off x="661492" y="2604493"/>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Educate &amp; Train</a:t>
            </a:r>
            <a:endParaRPr lang="en-US" sz="1833" dirty="0">
              <a:latin typeface="IBM Plex Sans" panose="020B0503050203000203" pitchFamily="34" charset="0"/>
            </a:endParaRPr>
          </a:p>
        </p:txBody>
      </p:sp>
      <p:sp>
        <p:nvSpPr>
          <p:cNvPr id="6" name="Text 4"/>
          <p:cNvSpPr/>
          <p:nvPr/>
        </p:nvSpPr>
        <p:spPr>
          <a:xfrm>
            <a:off x="661492" y="3013174"/>
            <a:ext cx="5339953"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Regular training programs for all employees on data privacy, security protocols, and ethical guidelines.</a:t>
            </a:r>
            <a:endParaRPr lang="en-US" sz="1458" dirty="0">
              <a:latin typeface="IBM Plex Sans" panose="020B0503050203000203" pitchFamily="34" charset="0"/>
            </a:endParaRPr>
          </a:p>
        </p:txBody>
      </p:sp>
      <p:sp>
        <p:nvSpPr>
          <p:cNvPr id="7" name="Text 5"/>
          <p:cNvSpPr/>
          <p:nvPr/>
        </p:nvSpPr>
        <p:spPr>
          <a:xfrm>
            <a:off x="6190457" y="2163366"/>
            <a:ext cx="189012" cy="236240"/>
          </a:xfrm>
          <a:prstGeom prst="rect">
            <a:avLst/>
          </a:prstGeom>
          <a:noFill/>
          <a:ln/>
        </p:spPr>
        <p:txBody>
          <a:bodyPr wrap="none" lIns="0" tIns="0" rIns="0" bIns="0" rtlCol="0" anchor="t"/>
          <a:lstStyle/>
          <a:p>
            <a:pPr>
              <a:lnSpc>
                <a:spcPts val="2375"/>
              </a:lnSpc>
            </a:pPr>
            <a:r>
              <a:rPr lang="en-US" sz="1458" dirty="0">
                <a:solidFill>
                  <a:srgbClr val="666666"/>
                </a:solidFill>
                <a:latin typeface="IBM Plex Sans" panose="020B0503050203000203" pitchFamily="34" charset="0"/>
                <a:ea typeface="Outfit Light" pitchFamily="34" charset="-122"/>
                <a:cs typeface="Outfit Light" pitchFamily="34" charset="-120"/>
              </a:rPr>
              <a:t>02</a:t>
            </a:r>
            <a:endParaRPr lang="en-US" sz="1458" dirty="0">
              <a:latin typeface="IBM Plex Sans" panose="020B0503050203000203" pitchFamily="34" charset="0"/>
            </a:endParaRPr>
          </a:p>
        </p:txBody>
      </p:sp>
      <p:sp>
        <p:nvSpPr>
          <p:cNvPr id="8" name="Shape 6"/>
          <p:cNvSpPr/>
          <p:nvPr/>
        </p:nvSpPr>
        <p:spPr>
          <a:xfrm>
            <a:off x="6190457" y="2459236"/>
            <a:ext cx="5340053" cy="25400"/>
          </a:xfrm>
          <a:prstGeom prst="rect">
            <a:avLst/>
          </a:prstGeom>
          <a:solidFill>
            <a:srgbClr val="A2B9F9"/>
          </a:solidFill>
          <a:ln/>
        </p:spPr>
      </p:sp>
      <p:sp>
        <p:nvSpPr>
          <p:cNvPr id="9" name="Text 7"/>
          <p:cNvSpPr/>
          <p:nvPr/>
        </p:nvSpPr>
        <p:spPr>
          <a:xfrm>
            <a:off x="6190457" y="2604493"/>
            <a:ext cx="2394248"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Establish Clear Policies</a:t>
            </a:r>
            <a:endParaRPr lang="en-US" sz="1833" dirty="0">
              <a:latin typeface="IBM Plex Sans" panose="020B0503050203000203" pitchFamily="34" charset="0"/>
            </a:endParaRPr>
          </a:p>
        </p:txBody>
      </p:sp>
      <p:sp>
        <p:nvSpPr>
          <p:cNvPr id="10" name="Text 8"/>
          <p:cNvSpPr/>
          <p:nvPr/>
        </p:nvSpPr>
        <p:spPr>
          <a:xfrm>
            <a:off x="6190457" y="3013174"/>
            <a:ext cx="5340053"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Develop and communicate comprehensive data governance policies that are easy to understand and enforce.</a:t>
            </a:r>
            <a:endParaRPr lang="en-US" sz="1458" dirty="0">
              <a:latin typeface="IBM Plex Sans" panose="020B0503050203000203" pitchFamily="34" charset="0"/>
            </a:endParaRPr>
          </a:p>
        </p:txBody>
      </p:sp>
      <p:sp>
        <p:nvSpPr>
          <p:cNvPr id="11" name="Text 9"/>
          <p:cNvSpPr/>
          <p:nvPr/>
        </p:nvSpPr>
        <p:spPr>
          <a:xfrm>
            <a:off x="661492" y="3948708"/>
            <a:ext cx="189012" cy="236240"/>
          </a:xfrm>
          <a:prstGeom prst="rect">
            <a:avLst/>
          </a:prstGeom>
          <a:noFill/>
          <a:ln/>
        </p:spPr>
        <p:txBody>
          <a:bodyPr wrap="none" lIns="0" tIns="0" rIns="0" bIns="0" rtlCol="0" anchor="t"/>
          <a:lstStyle/>
          <a:p>
            <a:pPr>
              <a:lnSpc>
                <a:spcPts val="2375"/>
              </a:lnSpc>
            </a:pPr>
            <a:r>
              <a:rPr lang="en-US" sz="1458" dirty="0">
                <a:solidFill>
                  <a:srgbClr val="666666"/>
                </a:solidFill>
                <a:latin typeface="IBM Plex Sans" panose="020B0503050203000203" pitchFamily="34" charset="0"/>
                <a:ea typeface="Outfit Light" pitchFamily="34" charset="-122"/>
                <a:cs typeface="Outfit Light" pitchFamily="34" charset="-120"/>
              </a:rPr>
              <a:t>03</a:t>
            </a:r>
            <a:endParaRPr lang="en-US" sz="1458" dirty="0">
              <a:latin typeface="IBM Plex Sans" panose="020B0503050203000203" pitchFamily="34" charset="0"/>
            </a:endParaRPr>
          </a:p>
        </p:txBody>
      </p:sp>
      <p:sp>
        <p:nvSpPr>
          <p:cNvPr id="12" name="Shape 10"/>
          <p:cNvSpPr/>
          <p:nvPr/>
        </p:nvSpPr>
        <p:spPr>
          <a:xfrm>
            <a:off x="661492" y="4244578"/>
            <a:ext cx="5339953" cy="25400"/>
          </a:xfrm>
          <a:prstGeom prst="rect">
            <a:avLst/>
          </a:prstGeom>
          <a:solidFill>
            <a:srgbClr val="A2B9F9"/>
          </a:solidFill>
          <a:ln/>
        </p:spPr>
      </p:sp>
      <p:sp>
        <p:nvSpPr>
          <p:cNvPr id="13" name="Text 11"/>
          <p:cNvSpPr/>
          <p:nvPr/>
        </p:nvSpPr>
        <p:spPr>
          <a:xfrm>
            <a:off x="661492" y="4389834"/>
            <a:ext cx="2400598"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Promote Transparency</a:t>
            </a:r>
            <a:endParaRPr lang="en-US" sz="1833" dirty="0">
              <a:latin typeface="IBM Plex Sans" panose="020B0503050203000203" pitchFamily="34" charset="0"/>
            </a:endParaRPr>
          </a:p>
        </p:txBody>
      </p:sp>
      <p:sp>
        <p:nvSpPr>
          <p:cNvPr id="14" name="Text 12"/>
          <p:cNvSpPr/>
          <p:nvPr/>
        </p:nvSpPr>
        <p:spPr>
          <a:xfrm>
            <a:off x="661492" y="4798517"/>
            <a:ext cx="5339953"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Foster an environment where employees understand the 'why' behind data handling rules and ethical considerations.</a:t>
            </a:r>
            <a:endParaRPr lang="en-US" sz="1458" dirty="0">
              <a:latin typeface="IBM Plex Sans" panose="020B0503050203000203" pitchFamily="34" charset="0"/>
            </a:endParaRPr>
          </a:p>
        </p:txBody>
      </p:sp>
      <p:sp>
        <p:nvSpPr>
          <p:cNvPr id="15" name="Text 13"/>
          <p:cNvSpPr/>
          <p:nvPr/>
        </p:nvSpPr>
        <p:spPr>
          <a:xfrm>
            <a:off x="6190457" y="3948708"/>
            <a:ext cx="189012" cy="236240"/>
          </a:xfrm>
          <a:prstGeom prst="rect">
            <a:avLst/>
          </a:prstGeom>
          <a:noFill/>
          <a:ln/>
        </p:spPr>
        <p:txBody>
          <a:bodyPr wrap="none" lIns="0" tIns="0" rIns="0" bIns="0" rtlCol="0" anchor="t"/>
          <a:lstStyle/>
          <a:p>
            <a:pPr>
              <a:lnSpc>
                <a:spcPts val="2375"/>
              </a:lnSpc>
            </a:pPr>
            <a:r>
              <a:rPr lang="en-US" sz="1458" dirty="0">
                <a:solidFill>
                  <a:srgbClr val="666666"/>
                </a:solidFill>
                <a:latin typeface="IBM Plex Sans" panose="020B0503050203000203" pitchFamily="34" charset="0"/>
                <a:ea typeface="Outfit Light" pitchFamily="34" charset="-122"/>
                <a:cs typeface="Outfit Light" pitchFamily="34" charset="-120"/>
              </a:rPr>
              <a:t>04</a:t>
            </a:r>
            <a:endParaRPr lang="en-US" sz="1458" dirty="0">
              <a:latin typeface="IBM Plex Sans" panose="020B0503050203000203" pitchFamily="34" charset="0"/>
            </a:endParaRPr>
          </a:p>
        </p:txBody>
      </p:sp>
      <p:sp>
        <p:nvSpPr>
          <p:cNvPr id="16" name="Shape 14"/>
          <p:cNvSpPr/>
          <p:nvPr/>
        </p:nvSpPr>
        <p:spPr>
          <a:xfrm>
            <a:off x="6190457" y="4244578"/>
            <a:ext cx="5340053" cy="25400"/>
          </a:xfrm>
          <a:prstGeom prst="rect">
            <a:avLst/>
          </a:prstGeom>
          <a:solidFill>
            <a:srgbClr val="A2B9F9"/>
          </a:solidFill>
          <a:ln/>
        </p:spPr>
      </p:sp>
      <p:sp>
        <p:nvSpPr>
          <p:cNvPr id="17" name="Text 15"/>
          <p:cNvSpPr/>
          <p:nvPr/>
        </p:nvSpPr>
        <p:spPr>
          <a:xfrm>
            <a:off x="6190457" y="4389834"/>
            <a:ext cx="2362696" cy="295275"/>
          </a:xfrm>
          <a:prstGeom prst="rect">
            <a:avLst/>
          </a:prstGeom>
          <a:noFill/>
          <a:ln/>
        </p:spPr>
        <p:txBody>
          <a:bodyPr wrap="none" lIns="0" tIns="0" rIns="0" bIns="0" rtlCol="0" anchor="t"/>
          <a:lstStyle/>
          <a:p>
            <a:pPr>
              <a:lnSpc>
                <a:spcPts val="2292"/>
              </a:lnSpc>
            </a:pPr>
            <a:r>
              <a:rPr lang="en-US" sz="1833" dirty="0">
                <a:solidFill>
                  <a:srgbClr val="666666"/>
                </a:solidFill>
                <a:latin typeface="IBM Plex Sans" panose="020B0503050203000203" pitchFamily="34" charset="0"/>
                <a:ea typeface="Outfit Medium" pitchFamily="34" charset="-122"/>
                <a:cs typeface="Outfit Medium" pitchFamily="34" charset="-120"/>
              </a:rPr>
              <a:t>Lead by Example</a:t>
            </a:r>
            <a:endParaRPr lang="en-US" sz="1833" dirty="0">
              <a:latin typeface="IBM Plex Sans" panose="020B0503050203000203" pitchFamily="34" charset="0"/>
            </a:endParaRPr>
          </a:p>
        </p:txBody>
      </p:sp>
      <p:sp>
        <p:nvSpPr>
          <p:cNvPr id="18" name="Text 16"/>
          <p:cNvSpPr/>
          <p:nvPr/>
        </p:nvSpPr>
        <p:spPr>
          <a:xfrm>
            <a:off x="6190457" y="4798517"/>
            <a:ext cx="5340053" cy="604838"/>
          </a:xfrm>
          <a:prstGeom prst="rect">
            <a:avLst/>
          </a:prstGeom>
          <a:noFill/>
          <a:ln/>
        </p:spPr>
        <p:txBody>
          <a:bodyPr wrap="square" lIns="0" tIns="0" rIns="0" bIns="0" rtlCol="0" anchor="t"/>
          <a:lstStyle/>
          <a:p>
            <a:pPr>
              <a:lnSpc>
                <a:spcPts val="2375"/>
              </a:lnSpc>
            </a:pPr>
            <a:r>
              <a:rPr lang="en-US" sz="1458" dirty="0">
                <a:solidFill>
                  <a:srgbClr val="666666"/>
                </a:solidFill>
                <a:latin typeface="IBM Plex Sans" panose="020B0503050203000203" pitchFamily="34" charset="0"/>
                <a:ea typeface="IBM Plex Sans" pitchFamily="34" charset="-122"/>
                <a:cs typeface="IBM Plex Sans" pitchFamily="34" charset="-120"/>
              </a:rPr>
              <a:t>Leadership must actively demonstrate commitment to ethical data practices, setting the tone for the entire organization.</a:t>
            </a:r>
            <a:endParaRPr lang="en-US" sz="1458" dirty="0">
              <a:latin typeface="IBM Plex Sans" panose="020B050305020300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244457" y="287536"/>
            <a:ext cx="1564023" cy="247055"/>
          </a:xfrm>
          <a:prstGeom prst="roundRect">
            <a:avLst>
              <a:gd name="adj" fmla="val 40048"/>
            </a:avLst>
          </a:prstGeom>
          <a:solidFill>
            <a:srgbClr val="CFDBFC"/>
          </a:solidFill>
          <a:ln/>
        </p:spPr>
      </p:sp>
      <p:sp>
        <p:nvSpPr>
          <p:cNvPr id="3" name="Text 1"/>
          <p:cNvSpPr/>
          <p:nvPr/>
        </p:nvSpPr>
        <p:spPr>
          <a:xfrm>
            <a:off x="343377" y="336947"/>
            <a:ext cx="753468" cy="197644"/>
          </a:xfrm>
          <a:prstGeom prst="rect">
            <a:avLst/>
          </a:prstGeom>
          <a:noFill/>
          <a:ln/>
        </p:spPr>
        <p:txBody>
          <a:bodyPr wrap="none" lIns="0" tIns="0" rIns="0" bIns="0" rtlCol="0" anchor="t"/>
          <a:lstStyle/>
          <a:p>
            <a:pPr>
              <a:lnSpc>
                <a:spcPts val="1542"/>
              </a:lnSpc>
            </a:pPr>
            <a:r>
              <a:rPr lang="en-US" sz="1400" b="1" dirty="0">
                <a:latin typeface="IBM Plex Sans" panose="020B0503050203000203" pitchFamily="34" charset="0"/>
                <a:ea typeface="IBM Plex Sans" pitchFamily="34" charset="-122"/>
                <a:cs typeface="IBM Plex Sans" pitchFamily="34" charset="-120"/>
              </a:rPr>
              <a:t>CASE STUDY</a:t>
            </a:r>
            <a:endParaRPr lang="en-US" sz="1400" b="1" dirty="0">
              <a:latin typeface="IBM Plex Sans" panose="020B0503050203000203" pitchFamily="34" charset="0"/>
            </a:endParaRPr>
          </a:p>
        </p:txBody>
      </p:sp>
      <p:sp>
        <p:nvSpPr>
          <p:cNvPr id="4" name="Text 2"/>
          <p:cNvSpPr/>
          <p:nvPr/>
        </p:nvSpPr>
        <p:spPr>
          <a:xfrm>
            <a:off x="343377" y="769094"/>
            <a:ext cx="4359672" cy="412254"/>
          </a:xfrm>
          <a:prstGeom prst="rect">
            <a:avLst/>
          </a:prstGeom>
          <a:noFill/>
          <a:ln/>
        </p:spPr>
        <p:txBody>
          <a:bodyPr wrap="none" lIns="0" tIns="0" rIns="0" bIns="0" rtlCol="0" anchor="t"/>
          <a:lstStyle/>
          <a:p>
            <a:pPr>
              <a:lnSpc>
                <a:spcPts val="3208"/>
              </a:lnSpc>
            </a:pPr>
            <a:r>
              <a:rPr lang="en-US" sz="2800" dirty="0">
                <a:solidFill>
                  <a:srgbClr val="3F6FF3"/>
                </a:solidFill>
                <a:latin typeface="IBM Plex Sans" panose="020B0503050203000203" pitchFamily="34" charset="0"/>
                <a:ea typeface="Outfit Medium" pitchFamily="34" charset="-122"/>
                <a:cs typeface="Outfit Medium" pitchFamily="34" charset="-120"/>
              </a:rPr>
              <a:t>Real-Life Example: Marketing</a:t>
            </a:r>
            <a:endParaRPr lang="en-US" sz="2800" dirty="0">
              <a:latin typeface="IBM Plex Sans" panose="020B0503050203000203" pitchFamily="34" charset="0"/>
            </a:endParaRPr>
          </a:p>
        </p:txBody>
      </p:sp>
      <p:sp>
        <p:nvSpPr>
          <p:cNvPr id="6" name="Text 3"/>
          <p:cNvSpPr/>
          <p:nvPr/>
        </p:nvSpPr>
        <p:spPr>
          <a:xfrm>
            <a:off x="343377" y="1493183"/>
            <a:ext cx="2937669" cy="309166"/>
          </a:xfrm>
          <a:prstGeom prst="rect">
            <a:avLst/>
          </a:prstGeom>
          <a:noFill/>
          <a:ln/>
        </p:spPr>
        <p:txBody>
          <a:bodyPr wrap="none" lIns="0" tIns="0" rIns="0" bIns="0" rtlCol="0" anchor="t"/>
          <a:lstStyle/>
          <a:p>
            <a:pPr>
              <a:lnSpc>
                <a:spcPts val="2417"/>
              </a:lnSpc>
            </a:pPr>
            <a:r>
              <a:rPr lang="en-US" sz="2400" dirty="0">
                <a:solidFill>
                  <a:srgbClr val="3F6FF3"/>
                </a:solidFill>
                <a:latin typeface="IBM Plex Sans" panose="020B0503050203000203" pitchFamily="34" charset="0"/>
                <a:ea typeface="Outfit Medium" pitchFamily="34" charset="-122"/>
                <a:cs typeface="Outfit Medium" pitchFamily="34" charset="-120"/>
              </a:rPr>
              <a:t>Scenario: Personalized Ads</a:t>
            </a:r>
            <a:endParaRPr lang="en-US" sz="2400" dirty="0">
              <a:latin typeface="IBM Plex Sans" panose="020B0503050203000203" pitchFamily="34" charset="0"/>
            </a:endParaRPr>
          </a:p>
        </p:txBody>
      </p:sp>
      <p:sp>
        <p:nvSpPr>
          <p:cNvPr id="7" name="Text 4"/>
          <p:cNvSpPr/>
          <p:nvPr/>
        </p:nvSpPr>
        <p:spPr>
          <a:xfrm>
            <a:off x="531535" y="2114184"/>
            <a:ext cx="3601740" cy="740867"/>
          </a:xfrm>
          <a:prstGeom prst="rect">
            <a:avLst/>
          </a:prstGeom>
          <a:noFill/>
          <a:ln/>
        </p:spPr>
        <p:txBody>
          <a:bodyPr wrap="square" lIns="0" tIns="0" rIns="0" bIns="0" rtlCol="0" anchor="t"/>
          <a:lstStyle/>
          <a:p>
            <a:pPr>
              <a:lnSpc>
                <a:spcPts val="1917"/>
              </a:lnSpc>
            </a:pPr>
            <a:r>
              <a:rPr lang="en-US" sz="1600" dirty="0">
                <a:solidFill>
                  <a:srgbClr val="666666"/>
                </a:solidFill>
                <a:latin typeface="IBM Plex Sans" panose="020B0503050203000203" pitchFamily="34" charset="0"/>
                <a:ea typeface="IBM Plex Sans" pitchFamily="34" charset="-122"/>
                <a:cs typeface="IBM Plex Sans" pitchFamily="34" charset="-120"/>
              </a:rPr>
              <a:t>A marketing company uses customer browsing history and purchase data to deliver highly targeted advertisements.</a:t>
            </a:r>
            <a:endParaRPr lang="en-US" sz="1600" dirty="0">
              <a:latin typeface="IBM Plex Sans" panose="020B0503050203000203" pitchFamily="34" charset="0"/>
            </a:endParaRPr>
          </a:p>
        </p:txBody>
      </p:sp>
      <p:sp>
        <p:nvSpPr>
          <p:cNvPr id="8" name="Text 5"/>
          <p:cNvSpPr/>
          <p:nvPr/>
        </p:nvSpPr>
        <p:spPr>
          <a:xfrm>
            <a:off x="531535" y="3166886"/>
            <a:ext cx="3601740" cy="2323207"/>
          </a:xfrm>
          <a:prstGeom prst="rect">
            <a:avLst/>
          </a:prstGeom>
          <a:noFill/>
          <a:ln/>
        </p:spPr>
        <p:txBody>
          <a:bodyPr wrap="square" lIns="0" tIns="0" rIns="0" bIns="0" rtlCol="0" anchor="t"/>
          <a:lstStyle/>
          <a:p>
            <a:pPr marL="285739" indent="-285739">
              <a:lnSpc>
                <a:spcPts val="1917"/>
              </a:lnSpc>
              <a:buSzPct val="100000"/>
              <a:buChar char="•"/>
            </a:pPr>
            <a:r>
              <a:rPr lang="en-US" sz="1600" b="1" dirty="0">
                <a:solidFill>
                  <a:srgbClr val="666666"/>
                </a:solidFill>
                <a:latin typeface="IBM Plex Sans" panose="020B0503050203000203" pitchFamily="34" charset="0"/>
                <a:ea typeface="IBM Plex Sans" pitchFamily="34" charset="-122"/>
                <a:cs typeface="IBM Plex Sans" pitchFamily="34" charset="-120"/>
              </a:rPr>
              <a:t>Ethical Dilemma:</a:t>
            </a:r>
            <a:r>
              <a:rPr lang="en-US" sz="1600" dirty="0">
                <a:solidFill>
                  <a:srgbClr val="666666"/>
                </a:solidFill>
                <a:latin typeface="IBM Plex Sans" panose="020B0503050203000203" pitchFamily="34" charset="0"/>
                <a:ea typeface="IBM Plex Sans" pitchFamily="34" charset="-122"/>
                <a:cs typeface="IBM Plex Sans" pitchFamily="34" charset="-120"/>
              </a:rPr>
              <a:t> Balancing personalization with user privacy concerns and avoiding discriminatory targeting.</a:t>
            </a:r>
            <a:endParaRPr lang="en-US" sz="1600" dirty="0">
              <a:latin typeface="IBM Plex Sans" panose="020B0503050203000203" pitchFamily="34" charset="0"/>
            </a:endParaRPr>
          </a:p>
          <a:p>
            <a:pPr marL="285739" indent="-285739">
              <a:lnSpc>
                <a:spcPts val="1917"/>
              </a:lnSpc>
              <a:buSzPct val="100000"/>
              <a:buChar char="•"/>
            </a:pPr>
            <a:r>
              <a:rPr lang="en-US" sz="1600" b="1" dirty="0">
                <a:solidFill>
                  <a:srgbClr val="666666"/>
                </a:solidFill>
                <a:latin typeface="IBM Plex Sans" panose="020B0503050203000203" pitchFamily="34" charset="0"/>
                <a:ea typeface="IBM Plex Sans" pitchFamily="34" charset="-122"/>
                <a:cs typeface="IBM Plex Sans" pitchFamily="34" charset="-120"/>
              </a:rPr>
              <a:t>Governance Role:</a:t>
            </a:r>
            <a:r>
              <a:rPr lang="en-US" sz="1600" dirty="0">
                <a:solidFill>
                  <a:srgbClr val="666666"/>
                </a:solidFill>
                <a:latin typeface="IBM Plex Sans" panose="020B0503050203000203" pitchFamily="34" charset="0"/>
                <a:ea typeface="IBM Plex Sans" pitchFamily="34" charset="-122"/>
                <a:cs typeface="IBM Plex Sans" pitchFamily="34" charset="-120"/>
              </a:rPr>
              <a:t> Implementing strict data minimization, anonymization, and opt-out mechanisms for targeted ads.</a:t>
            </a:r>
            <a:endParaRPr lang="en-US" sz="1600" dirty="0">
              <a:latin typeface="IBM Plex Sans" panose="020B0503050203000203" pitchFamily="34" charset="0"/>
            </a:endParaRPr>
          </a:p>
          <a:p>
            <a:pPr marL="285739" indent="-285739">
              <a:lnSpc>
                <a:spcPts val="1917"/>
              </a:lnSpc>
              <a:buSzPct val="100000"/>
              <a:buChar char="•"/>
            </a:pPr>
            <a:r>
              <a:rPr lang="en-US" sz="1600" b="1" dirty="0">
                <a:solidFill>
                  <a:srgbClr val="666666"/>
                </a:solidFill>
                <a:latin typeface="IBM Plex Sans" panose="020B0503050203000203" pitchFamily="34" charset="0"/>
                <a:ea typeface="IBM Plex Sans" pitchFamily="34" charset="-122"/>
                <a:cs typeface="IBM Plex Sans" pitchFamily="34" charset="-120"/>
              </a:rPr>
              <a:t>Ethical Resolution:</a:t>
            </a:r>
            <a:r>
              <a:rPr lang="en-US" sz="1600" dirty="0">
                <a:solidFill>
                  <a:srgbClr val="666666"/>
                </a:solidFill>
                <a:latin typeface="IBM Plex Sans" panose="020B0503050203000203" pitchFamily="34" charset="0"/>
                <a:ea typeface="IBM Plex Sans" pitchFamily="34" charset="-122"/>
                <a:cs typeface="IBM Plex Sans" pitchFamily="34" charset="-120"/>
              </a:rPr>
              <a:t> Providing clear consent options, transparent data usage policies, and regular audits to prevent bias.</a:t>
            </a:r>
            <a:endParaRPr lang="en-US" sz="1600" dirty="0">
              <a:latin typeface="IBM Plex Sans" panose="020B0503050203000203" pitchFamily="34" charset="0"/>
            </a:endParaRPr>
          </a:p>
        </p:txBody>
      </p:sp>
      <p:sp>
        <p:nvSpPr>
          <p:cNvPr id="10" name="TextBox 9">
            <a:extLst>
              <a:ext uri="{FF2B5EF4-FFF2-40B4-BE49-F238E27FC236}">
                <a16:creationId xmlns:a16="http://schemas.microsoft.com/office/drawing/2014/main" id="{1CC3DC59-39E0-4A8C-89CC-49FD7063C6FA}"/>
              </a:ext>
            </a:extLst>
          </p:cNvPr>
          <p:cNvSpPr txBox="1"/>
          <p:nvPr/>
        </p:nvSpPr>
        <p:spPr>
          <a:xfrm>
            <a:off x="5499100" y="769094"/>
            <a:ext cx="6101080" cy="502702"/>
          </a:xfrm>
          <a:prstGeom prst="rect">
            <a:avLst/>
          </a:prstGeom>
          <a:noFill/>
        </p:spPr>
        <p:txBody>
          <a:bodyPr wrap="square">
            <a:spAutoFit/>
          </a:bodyPr>
          <a:lstStyle/>
          <a:p>
            <a:pPr>
              <a:lnSpc>
                <a:spcPts val="3208"/>
              </a:lnSpc>
            </a:pPr>
            <a:r>
              <a:rPr lang="en-US" sz="3200" dirty="0">
                <a:solidFill>
                  <a:srgbClr val="3F6FF3"/>
                </a:solidFill>
                <a:latin typeface="IBM Plex Sans" panose="020B0503050203000203" pitchFamily="34" charset="0"/>
                <a:ea typeface="Outfit Medium" pitchFamily="34" charset="-122"/>
                <a:cs typeface="Outfit Medium" pitchFamily="34" charset="-120"/>
              </a:rPr>
              <a:t>Real-Life Example: Finance</a:t>
            </a:r>
            <a:endParaRPr lang="en-US" sz="3200" dirty="0">
              <a:latin typeface="IBM Plex Sans" panose="020B0503050203000203" pitchFamily="34" charset="0"/>
            </a:endParaRPr>
          </a:p>
        </p:txBody>
      </p:sp>
      <p:sp>
        <p:nvSpPr>
          <p:cNvPr id="11" name="Text 1">
            <a:extLst>
              <a:ext uri="{FF2B5EF4-FFF2-40B4-BE49-F238E27FC236}">
                <a16:creationId xmlns:a16="http://schemas.microsoft.com/office/drawing/2014/main" id="{1AFA07EE-A146-5966-B99D-EE0BAD9323A6}"/>
              </a:ext>
            </a:extLst>
          </p:cNvPr>
          <p:cNvSpPr/>
          <p:nvPr/>
        </p:nvSpPr>
        <p:spPr>
          <a:xfrm>
            <a:off x="-1463179" y="287536"/>
            <a:ext cx="753468" cy="197644"/>
          </a:xfrm>
          <a:prstGeom prst="rect">
            <a:avLst/>
          </a:prstGeom>
          <a:noFill/>
          <a:ln/>
        </p:spPr>
        <p:txBody>
          <a:bodyPr wrap="none" lIns="0" tIns="0" rIns="0" bIns="0" rtlCol="0" anchor="t"/>
          <a:lstStyle/>
          <a:p>
            <a:pPr>
              <a:lnSpc>
                <a:spcPts val="1542"/>
              </a:lnSpc>
            </a:pPr>
            <a:endParaRPr lang="en-US" sz="1100" dirty="0">
              <a:latin typeface="IBM Plex Sans" panose="020B0503050203000203" pitchFamily="34" charset="0"/>
            </a:endParaRPr>
          </a:p>
        </p:txBody>
      </p:sp>
      <p:sp>
        <p:nvSpPr>
          <p:cNvPr id="12" name="Text 2">
            <a:extLst>
              <a:ext uri="{FF2B5EF4-FFF2-40B4-BE49-F238E27FC236}">
                <a16:creationId xmlns:a16="http://schemas.microsoft.com/office/drawing/2014/main" id="{5AEF7FDB-5A41-B5F5-F9F6-DA45739244A6}"/>
              </a:ext>
            </a:extLst>
          </p:cNvPr>
          <p:cNvSpPr/>
          <p:nvPr/>
        </p:nvSpPr>
        <p:spPr>
          <a:xfrm>
            <a:off x="-1562100" y="592039"/>
            <a:ext cx="4002683" cy="412254"/>
          </a:xfrm>
          <a:prstGeom prst="rect">
            <a:avLst/>
          </a:prstGeom>
          <a:noFill/>
          <a:ln/>
        </p:spPr>
        <p:txBody>
          <a:bodyPr wrap="none" lIns="0" tIns="0" rIns="0" bIns="0" rtlCol="0" anchor="t"/>
          <a:lstStyle/>
          <a:p>
            <a:pPr>
              <a:lnSpc>
                <a:spcPts val="3208"/>
              </a:lnSpc>
            </a:pPr>
            <a:endParaRPr lang="en-US" sz="3200" dirty="0">
              <a:latin typeface="IBM Plex Sans" panose="020B0503050203000203" pitchFamily="34" charset="0"/>
            </a:endParaRPr>
          </a:p>
        </p:txBody>
      </p:sp>
      <p:sp>
        <p:nvSpPr>
          <p:cNvPr id="13" name="Text 3">
            <a:extLst>
              <a:ext uri="{FF2B5EF4-FFF2-40B4-BE49-F238E27FC236}">
                <a16:creationId xmlns:a16="http://schemas.microsoft.com/office/drawing/2014/main" id="{560D3E85-0EA4-8A1F-FD93-75B1BB6BFBBC}"/>
              </a:ext>
            </a:extLst>
          </p:cNvPr>
          <p:cNvSpPr/>
          <p:nvPr/>
        </p:nvSpPr>
        <p:spPr>
          <a:xfrm>
            <a:off x="5880298" y="1444724"/>
            <a:ext cx="2936875" cy="309166"/>
          </a:xfrm>
          <a:prstGeom prst="rect">
            <a:avLst/>
          </a:prstGeom>
          <a:noFill/>
          <a:ln/>
        </p:spPr>
        <p:txBody>
          <a:bodyPr wrap="none" lIns="0" tIns="0" rIns="0" bIns="0" rtlCol="0" anchor="t"/>
          <a:lstStyle/>
          <a:p>
            <a:pPr>
              <a:lnSpc>
                <a:spcPts val="2417"/>
              </a:lnSpc>
            </a:pPr>
            <a:r>
              <a:rPr lang="en-US" sz="2400" dirty="0">
                <a:solidFill>
                  <a:srgbClr val="3F6FF3"/>
                </a:solidFill>
                <a:latin typeface="IBM Plex Sans" panose="020B0503050203000203" pitchFamily="34" charset="0"/>
                <a:ea typeface="Outfit Medium" pitchFamily="34" charset="-122"/>
                <a:cs typeface="Outfit Medium" pitchFamily="34" charset="-120"/>
              </a:rPr>
              <a:t>Scenario: Loan Application</a:t>
            </a:r>
            <a:endParaRPr lang="en-US" sz="2400" dirty="0">
              <a:latin typeface="IBM Plex Sans" panose="020B0503050203000203" pitchFamily="34" charset="0"/>
            </a:endParaRPr>
          </a:p>
        </p:txBody>
      </p:sp>
      <p:sp>
        <p:nvSpPr>
          <p:cNvPr id="14" name="Text 4">
            <a:extLst>
              <a:ext uri="{FF2B5EF4-FFF2-40B4-BE49-F238E27FC236}">
                <a16:creationId xmlns:a16="http://schemas.microsoft.com/office/drawing/2014/main" id="{6A201287-E2CC-F039-00BB-7BF438A0A41A}"/>
              </a:ext>
            </a:extLst>
          </p:cNvPr>
          <p:cNvSpPr/>
          <p:nvPr/>
        </p:nvSpPr>
        <p:spPr>
          <a:xfrm>
            <a:off x="5880298" y="1897658"/>
            <a:ext cx="3601740" cy="740867"/>
          </a:xfrm>
          <a:prstGeom prst="rect">
            <a:avLst/>
          </a:prstGeom>
          <a:noFill/>
          <a:ln/>
        </p:spPr>
        <p:txBody>
          <a:bodyPr wrap="square" lIns="0" tIns="0" rIns="0" bIns="0" rtlCol="0" anchor="t"/>
          <a:lstStyle/>
          <a:p>
            <a:pPr>
              <a:lnSpc>
                <a:spcPts val="1917"/>
              </a:lnSpc>
            </a:pPr>
            <a:r>
              <a:rPr lang="en-US" sz="1600" dirty="0">
                <a:solidFill>
                  <a:srgbClr val="666666"/>
                </a:solidFill>
                <a:latin typeface="IBM Plex Sans" panose="020B0503050203000203" pitchFamily="34" charset="0"/>
                <a:ea typeface="IBM Plex Sans" pitchFamily="34" charset="-122"/>
                <a:cs typeface="IBM Plex Sans" pitchFamily="34" charset="-120"/>
              </a:rPr>
              <a:t>A bank uses AI algorithms to assess creditworthiness based on a vast array of customer financial data.</a:t>
            </a:r>
            <a:endParaRPr lang="en-US" sz="1600" dirty="0">
              <a:latin typeface="IBM Plex Sans" panose="020B0503050203000203" pitchFamily="34" charset="0"/>
            </a:endParaRPr>
          </a:p>
        </p:txBody>
      </p:sp>
      <p:sp>
        <p:nvSpPr>
          <p:cNvPr id="15" name="Text 5">
            <a:extLst>
              <a:ext uri="{FF2B5EF4-FFF2-40B4-BE49-F238E27FC236}">
                <a16:creationId xmlns:a16="http://schemas.microsoft.com/office/drawing/2014/main" id="{8795094A-DB9A-C430-C1D6-0A9A60A2ECA9}"/>
              </a:ext>
            </a:extLst>
          </p:cNvPr>
          <p:cNvSpPr/>
          <p:nvPr/>
        </p:nvSpPr>
        <p:spPr>
          <a:xfrm>
            <a:off x="5880298" y="2767906"/>
            <a:ext cx="3601740" cy="2570163"/>
          </a:xfrm>
          <a:prstGeom prst="rect">
            <a:avLst/>
          </a:prstGeom>
          <a:noFill/>
          <a:ln/>
        </p:spPr>
        <p:txBody>
          <a:bodyPr wrap="square" lIns="0" tIns="0" rIns="0" bIns="0" rtlCol="0" anchor="t"/>
          <a:lstStyle/>
          <a:p>
            <a:pPr marL="285739" indent="-285739">
              <a:lnSpc>
                <a:spcPts val="1917"/>
              </a:lnSpc>
              <a:buSzPct val="100000"/>
              <a:buChar char="•"/>
            </a:pPr>
            <a:r>
              <a:rPr lang="en-US" sz="1600" b="1" dirty="0">
                <a:solidFill>
                  <a:srgbClr val="666666"/>
                </a:solidFill>
                <a:latin typeface="IBM Plex Sans" panose="020B0503050203000203" pitchFamily="34" charset="0"/>
                <a:ea typeface="IBM Plex Sans" pitchFamily="34" charset="-122"/>
                <a:cs typeface="IBM Plex Sans" pitchFamily="34" charset="-120"/>
              </a:rPr>
              <a:t>Ethical Dilemma:</a:t>
            </a:r>
            <a:r>
              <a:rPr lang="en-US" sz="1600" dirty="0">
                <a:solidFill>
                  <a:srgbClr val="666666"/>
                </a:solidFill>
                <a:latin typeface="IBM Plex Sans" panose="020B0503050203000203" pitchFamily="34" charset="0"/>
                <a:ea typeface="IBM Plex Sans" pitchFamily="34" charset="-122"/>
                <a:cs typeface="IBM Plex Sans" pitchFamily="34" charset="-120"/>
              </a:rPr>
              <a:t> Ensuring fairness and preventing algorithmic bias that could lead to unfair loan denials for certain demographics.</a:t>
            </a:r>
            <a:endParaRPr lang="en-US" sz="1600" dirty="0">
              <a:latin typeface="IBM Plex Sans" panose="020B0503050203000203" pitchFamily="34" charset="0"/>
            </a:endParaRPr>
          </a:p>
          <a:p>
            <a:pPr marL="285739" indent="-285739">
              <a:lnSpc>
                <a:spcPts val="1917"/>
              </a:lnSpc>
              <a:buSzPct val="100000"/>
              <a:buChar char="•"/>
            </a:pPr>
            <a:r>
              <a:rPr lang="en-US" sz="1600" b="1" dirty="0">
                <a:solidFill>
                  <a:srgbClr val="666666"/>
                </a:solidFill>
                <a:latin typeface="IBM Plex Sans" panose="020B0503050203000203" pitchFamily="34" charset="0"/>
                <a:ea typeface="IBM Plex Sans" pitchFamily="34" charset="-122"/>
                <a:cs typeface="IBM Plex Sans" pitchFamily="34" charset="-120"/>
              </a:rPr>
              <a:t>Governance Role:</a:t>
            </a:r>
            <a:r>
              <a:rPr lang="en-US" sz="1600" dirty="0">
                <a:solidFill>
                  <a:srgbClr val="666666"/>
                </a:solidFill>
                <a:latin typeface="IBM Plex Sans" panose="020B0503050203000203" pitchFamily="34" charset="0"/>
                <a:ea typeface="IBM Plex Sans" pitchFamily="34" charset="-122"/>
                <a:cs typeface="IBM Plex Sans" pitchFamily="34" charset="-120"/>
              </a:rPr>
              <a:t> Establishing data quality standards for input data, model transparency, and regular bias testing of AI algorithms.</a:t>
            </a:r>
            <a:endParaRPr lang="en-US" sz="1600" dirty="0">
              <a:latin typeface="IBM Plex Sans" panose="020B0503050203000203" pitchFamily="34" charset="0"/>
            </a:endParaRPr>
          </a:p>
          <a:p>
            <a:pPr marL="285739" indent="-285739">
              <a:lnSpc>
                <a:spcPts val="1917"/>
              </a:lnSpc>
              <a:buSzPct val="100000"/>
              <a:buChar char="•"/>
            </a:pPr>
            <a:r>
              <a:rPr lang="en-US" sz="1600" b="1" dirty="0">
                <a:solidFill>
                  <a:srgbClr val="666666"/>
                </a:solidFill>
                <a:latin typeface="IBM Plex Sans" panose="020B0503050203000203" pitchFamily="34" charset="0"/>
                <a:ea typeface="IBM Plex Sans" pitchFamily="34" charset="-122"/>
                <a:cs typeface="IBM Plex Sans" pitchFamily="34" charset="-120"/>
              </a:rPr>
              <a:t>Ethical Resolution:</a:t>
            </a:r>
            <a:r>
              <a:rPr lang="en-US" sz="1600" dirty="0">
                <a:solidFill>
                  <a:srgbClr val="666666"/>
                </a:solidFill>
                <a:latin typeface="IBM Plex Sans" panose="020B0503050203000203" pitchFamily="34" charset="0"/>
                <a:ea typeface="IBM Plex Sans" pitchFamily="34" charset="-122"/>
                <a:cs typeface="IBM Plex Sans" pitchFamily="34" charset="-120"/>
              </a:rPr>
              <a:t> Diverse training data, human oversight in decision-making, and clear appeals processes for applicants.</a:t>
            </a:r>
            <a:endParaRPr lang="en-US" sz="1600" dirty="0">
              <a:latin typeface="IBM Plex Sans" panose="020B050305020300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466626" y="574517"/>
            <a:ext cx="4336058" cy="367407"/>
          </a:xfrm>
          <a:prstGeom prst="rect">
            <a:avLst/>
          </a:prstGeom>
          <a:noFill/>
          <a:ln/>
        </p:spPr>
        <p:txBody>
          <a:bodyPr wrap="none" lIns="0" tIns="0" rIns="0" bIns="0" rtlCol="0" anchor="t"/>
          <a:lstStyle/>
          <a:p>
            <a:pPr>
              <a:lnSpc>
                <a:spcPts val="2875"/>
              </a:lnSpc>
            </a:pPr>
            <a:r>
              <a:rPr lang="en-US" sz="2400" dirty="0">
                <a:solidFill>
                  <a:srgbClr val="3F6FF3"/>
                </a:solidFill>
                <a:latin typeface="IBM Plex Sans" panose="020B0503050203000203" pitchFamily="34" charset="0"/>
                <a:ea typeface="Outfit Medium" pitchFamily="34" charset="-122"/>
                <a:cs typeface="Outfit Medium" pitchFamily="34" charset="-120"/>
              </a:rPr>
              <a:t>Real-Life Example: IT Operations</a:t>
            </a:r>
            <a:endParaRPr lang="en-US" sz="2400" dirty="0">
              <a:latin typeface="IBM Plex Sans" panose="020B0503050203000203" pitchFamily="34" charset="0"/>
            </a:endParaRPr>
          </a:p>
        </p:txBody>
      </p:sp>
      <p:sp>
        <p:nvSpPr>
          <p:cNvPr id="9" name="Text 3">
            <a:extLst>
              <a:ext uri="{FF2B5EF4-FFF2-40B4-BE49-F238E27FC236}">
                <a16:creationId xmlns:a16="http://schemas.microsoft.com/office/drawing/2014/main" id="{E17AB4FA-FD2B-07D6-5A2C-E56FCD5A2A73}"/>
              </a:ext>
            </a:extLst>
          </p:cNvPr>
          <p:cNvSpPr/>
          <p:nvPr/>
        </p:nvSpPr>
        <p:spPr>
          <a:xfrm>
            <a:off x="652999" y="1448971"/>
            <a:ext cx="3177679" cy="275531"/>
          </a:xfrm>
          <a:prstGeom prst="rect">
            <a:avLst/>
          </a:prstGeom>
          <a:noFill/>
          <a:ln/>
        </p:spPr>
        <p:txBody>
          <a:bodyPr wrap="none" lIns="0" tIns="0" rIns="0" bIns="0" rtlCol="0" anchor="t"/>
          <a:lstStyle/>
          <a:p>
            <a:pPr>
              <a:lnSpc>
                <a:spcPts val="2167"/>
              </a:lnSpc>
            </a:pPr>
            <a:r>
              <a:rPr lang="en-US" sz="2000" dirty="0">
                <a:solidFill>
                  <a:srgbClr val="3F6FF3"/>
                </a:solidFill>
                <a:latin typeface="IBM Plex Sans" panose="020B0503050203000203" pitchFamily="34" charset="0"/>
                <a:ea typeface="Outfit Medium" pitchFamily="34" charset="-122"/>
                <a:cs typeface="Outfit Medium" pitchFamily="34" charset="-120"/>
              </a:rPr>
              <a:t>Scenario: Data Breach Response</a:t>
            </a:r>
            <a:endParaRPr lang="en-US" sz="2000" dirty="0">
              <a:latin typeface="IBM Plex Sans" panose="020B0503050203000203" pitchFamily="34" charset="0"/>
            </a:endParaRPr>
          </a:p>
        </p:txBody>
      </p:sp>
      <p:sp>
        <p:nvSpPr>
          <p:cNvPr id="10" name="Text 4">
            <a:extLst>
              <a:ext uri="{FF2B5EF4-FFF2-40B4-BE49-F238E27FC236}">
                <a16:creationId xmlns:a16="http://schemas.microsoft.com/office/drawing/2014/main" id="{EB301844-A405-B9B0-8429-794A55149C4A}"/>
              </a:ext>
            </a:extLst>
          </p:cNvPr>
          <p:cNvSpPr/>
          <p:nvPr/>
        </p:nvSpPr>
        <p:spPr>
          <a:xfrm>
            <a:off x="652999" y="1838702"/>
            <a:ext cx="3316288" cy="417909"/>
          </a:xfrm>
          <a:prstGeom prst="rect">
            <a:avLst/>
          </a:prstGeom>
          <a:noFill/>
          <a:ln/>
        </p:spPr>
        <p:txBody>
          <a:bodyPr wrap="square" lIns="0" tIns="0" rIns="0" bIns="0" rtlCol="0" anchor="t"/>
          <a:lstStyle/>
          <a:p>
            <a:pPr>
              <a:lnSpc>
                <a:spcPts val="1625"/>
              </a:lnSpc>
            </a:pPr>
            <a:r>
              <a:rPr lang="en-US" sz="1400" dirty="0">
                <a:solidFill>
                  <a:srgbClr val="666666"/>
                </a:solidFill>
                <a:latin typeface="IBM Plex Sans" panose="020B0503050203000203" pitchFamily="34" charset="0"/>
                <a:ea typeface="IBM Plex Sans" pitchFamily="34" charset="-122"/>
                <a:cs typeface="IBM Plex Sans" pitchFamily="34" charset="-120"/>
              </a:rPr>
              <a:t>A company experiences a cyberattack resulting in the exposure of customer personal data.</a:t>
            </a:r>
            <a:endParaRPr lang="en-US" sz="1400" dirty="0">
              <a:latin typeface="IBM Plex Sans" panose="020B0503050203000203" pitchFamily="34" charset="0"/>
            </a:endParaRPr>
          </a:p>
        </p:txBody>
      </p:sp>
      <p:sp>
        <p:nvSpPr>
          <p:cNvPr id="11" name="Text 5">
            <a:extLst>
              <a:ext uri="{FF2B5EF4-FFF2-40B4-BE49-F238E27FC236}">
                <a16:creationId xmlns:a16="http://schemas.microsoft.com/office/drawing/2014/main" id="{06ED96DD-AB58-3D74-78CE-86D0F0B9DFDC}"/>
              </a:ext>
            </a:extLst>
          </p:cNvPr>
          <p:cNvSpPr/>
          <p:nvPr/>
        </p:nvSpPr>
        <p:spPr>
          <a:xfrm>
            <a:off x="514390" y="2521962"/>
            <a:ext cx="3316288" cy="2378472"/>
          </a:xfrm>
          <a:prstGeom prst="rect">
            <a:avLst/>
          </a:prstGeom>
          <a:noFill/>
          <a:ln/>
        </p:spPr>
        <p:txBody>
          <a:bodyPr wrap="square" lIns="0" tIns="0" rIns="0" bIns="0" rtlCol="0" anchor="t"/>
          <a:lstStyle/>
          <a:p>
            <a:pPr marL="285739" indent="-285739">
              <a:lnSpc>
                <a:spcPts val="1625"/>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Ethical Dilemma:</a:t>
            </a:r>
            <a:r>
              <a:rPr lang="en-US" sz="1400" dirty="0">
                <a:solidFill>
                  <a:srgbClr val="666666"/>
                </a:solidFill>
                <a:latin typeface="IBM Plex Sans" panose="020B0503050203000203" pitchFamily="34" charset="0"/>
                <a:ea typeface="IBM Plex Sans" pitchFamily="34" charset="-122"/>
                <a:cs typeface="IBM Plex Sans" pitchFamily="34" charset="-120"/>
              </a:rPr>
              <a:t> The speed and transparency of disclosure versus potential reputational damage and legal consequences.</a:t>
            </a:r>
            <a:endParaRPr lang="en-US" sz="1400" dirty="0">
              <a:latin typeface="IBM Plex Sans" panose="020B0503050203000203" pitchFamily="34" charset="0"/>
            </a:endParaRPr>
          </a:p>
          <a:p>
            <a:pPr marL="285739" indent="-285739">
              <a:lnSpc>
                <a:spcPts val="1625"/>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Governance Role:</a:t>
            </a:r>
            <a:r>
              <a:rPr lang="en-US" sz="1400" dirty="0">
                <a:solidFill>
                  <a:srgbClr val="666666"/>
                </a:solidFill>
                <a:latin typeface="IBM Plex Sans" panose="020B0503050203000203" pitchFamily="34" charset="0"/>
                <a:ea typeface="IBM Plex Sans" pitchFamily="34" charset="-122"/>
                <a:cs typeface="IBM Plex Sans" pitchFamily="34" charset="-120"/>
              </a:rPr>
              <a:t> Implementing robust incident response plans, data backup and recovery, and clear communication protocols for breaches.</a:t>
            </a:r>
            <a:endParaRPr lang="en-US" sz="1400" dirty="0">
              <a:latin typeface="IBM Plex Sans" panose="020B0503050203000203" pitchFamily="34" charset="0"/>
            </a:endParaRPr>
          </a:p>
          <a:p>
            <a:pPr marL="285739" indent="-285739">
              <a:lnSpc>
                <a:spcPts val="1625"/>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Ethical Resolution:</a:t>
            </a:r>
            <a:r>
              <a:rPr lang="en-US" sz="1400" dirty="0">
                <a:solidFill>
                  <a:srgbClr val="666666"/>
                </a:solidFill>
                <a:latin typeface="IBM Plex Sans" panose="020B0503050203000203" pitchFamily="34" charset="0"/>
                <a:ea typeface="IBM Plex Sans" pitchFamily="34" charset="-122"/>
                <a:cs typeface="IBM Plex Sans" pitchFamily="34" charset="-120"/>
              </a:rPr>
              <a:t> Prompt notification to affected individuals and authorities, offering support (e.g., credit monitoring), and learning from the incident to strengthen defenses.</a:t>
            </a:r>
            <a:endParaRPr lang="en-US" sz="1400" dirty="0">
              <a:latin typeface="IBM Plex Sans" panose="020B0503050203000203" pitchFamily="34" charset="0"/>
            </a:endParaRPr>
          </a:p>
        </p:txBody>
      </p:sp>
      <p:pic>
        <p:nvPicPr>
          <p:cNvPr id="13" name="Picture 12">
            <a:extLst>
              <a:ext uri="{FF2B5EF4-FFF2-40B4-BE49-F238E27FC236}">
                <a16:creationId xmlns:a16="http://schemas.microsoft.com/office/drawing/2014/main" id="{9DCB8F13-6BF9-4E09-8037-657BCD7F2A12}"/>
              </a:ext>
            </a:extLst>
          </p:cNvPr>
          <p:cNvPicPr>
            <a:picLocks noChangeAspect="1"/>
          </p:cNvPicPr>
          <p:nvPr/>
        </p:nvPicPr>
        <p:blipFill>
          <a:blip r:embed="rId3"/>
          <a:stretch>
            <a:fillRect/>
          </a:stretch>
        </p:blipFill>
        <p:spPr>
          <a:xfrm>
            <a:off x="4946725" y="477520"/>
            <a:ext cx="4127350" cy="741680"/>
          </a:xfrm>
          <a:prstGeom prst="rect">
            <a:avLst/>
          </a:prstGeom>
        </p:spPr>
      </p:pic>
      <p:sp>
        <p:nvSpPr>
          <p:cNvPr id="14" name="Text 3">
            <a:extLst>
              <a:ext uri="{FF2B5EF4-FFF2-40B4-BE49-F238E27FC236}">
                <a16:creationId xmlns:a16="http://schemas.microsoft.com/office/drawing/2014/main" id="{D0C4ED1E-B163-7741-AF66-16B1953327BB}"/>
              </a:ext>
            </a:extLst>
          </p:cNvPr>
          <p:cNvSpPr/>
          <p:nvPr/>
        </p:nvSpPr>
        <p:spPr>
          <a:xfrm>
            <a:off x="5343624" y="1428731"/>
            <a:ext cx="3186708" cy="295771"/>
          </a:xfrm>
          <a:prstGeom prst="rect">
            <a:avLst/>
          </a:prstGeom>
          <a:noFill/>
          <a:ln/>
        </p:spPr>
        <p:txBody>
          <a:bodyPr wrap="none" lIns="0" tIns="0" rIns="0" bIns="0" rtlCol="0" anchor="t"/>
          <a:lstStyle/>
          <a:p>
            <a:pPr>
              <a:lnSpc>
                <a:spcPts val="2292"/>
              </a:lnSpc>
            </a:pPr>
            <a:r>
              <a:rPr lang="en-US" sz="2000" dirty="0">
                <a:solidFill>
                  <a:srgbClr val="3F6FF3"/>
                </a:solidFill>
                <a:latin typeface="IBM Plex Sans" panose="020B0503050203000203" pitchFamily="34" charset="0"/>
                <a:ea typeface="Outfit Medium" pitchFamily="34" charset="-122"/>
                <a:cs typeface="Outfit Medium" pitchFamily="34" charset="-120"/>
              </a:rPr>
              <a:t>Scenario: Health Data Sharing</a:t>
            </a:r>
            <a:endParaRPr lang="en-US" sz="2000" dirty="0">
              <a:latin typeface="IBM Plex Sans" panose="020B0503050203000203" pitchFamily="34" charset="0"/>
            </a:endParaRPr>
          </a:p>
        </p:txBody>
      </p:sp>
      <p:sp>
        <p:nvSpPr>
          <p:cNvPr id="15" name="Text 4">
            <a:extLst>
              <a:ext uri="{FF2B5EF4-FFF2-40B4-BE49-F238E27FC236}">
                <a16:creationId xmlns:a16="http://schemas.microsoft.com/office/drawing/2014/main" id="{C71094BE-ECDC-07B7-DDEB-D0731A8FDFDA}"/>
              </a:ext>
            </a:extLst>
          </p:cNvPr>
          <p:cNvSpPr/>
          <p:nvPr/>
        </p:nvSpPr>
        <p:spPr>
          <a:xfrm>
            <a:off x="5343624" y="1856165"/>
            <a:ext cx="3559770" cy="694432"/>
          </a:xfrm>
          <a:prstGeom prst="rect">
            <a:avLst/>
          </a:prstGeom>
          <a:noFill/>
          <a:ln/>
        </p:spPr>
        <p:txBody>
          <a:bodyPr wrap="square" lIns="0" tIns="0" rIns="0" bIns="0" rtlCol="0" anchor="t"/>
          <a:lstStyle/>
          <a:p>
            <a:pPr>
              <a:lnSpc>
                <a:spcPts val="1792"/>
              </a:lnSpc>
            </a:pPr>
            <a:r>
              <a:rPr lang="en-US" sz="1400" dirty="0">
                <a:solidFill>
                  <a:srgbClr val="666666"/>
                </a:solidFill>
                <a:latin typeface="IBM Plex Sans" panose="020B0503050203000203" pitchFamily="34" charset="0"/>
                <a:ea typeface="IBM Plex Sans" pitchFamily="34" charset="-122"/>
                <a:cs typeface="IBM Plex Sans" pitchFamily="34" charset="-120"/>
              </a:rPr>
              <a:t>A healthcare provider shares anonymized patient data with research institutions for medical advancements.</a:t>
            </a:r>
            <a:endParaRPr lang="en-US" sz="1400" dirty="0">
              <a:latin typeface="IBM Plex Sans" panose="020B0503050203000203" pitchFamily="34" charset="0"/>
            </a:endParaRPr>
          </a:p>
        </p:txBody>
      </p:sp>
      <p:sp>
        <p:nvSpPr>
          <p:cNvPr id="16" name="Text 5">
            <a:extLst>
              <a:ext uri="{FF2B5EF4-FFF2-40B4-BE49-F238E27FC236}">
                <a16:creationId xmlns:a16="http://schemas.microsoft.com/office/drawing/2014/main" id="{6819377B-5FB7-EDB2-622B-C5052957E7A8}"/>
              </a:ext>
            </a:extLst>
          </p:cNvPr>
          <p:cNvSpPr/>
          <p:nvPr/>
        </p:nvSpPr>
        <p:spPr>
          <a:xfrm>
            <a:off x="5343624" y="2669065"/>
            <a:ext cx="3559770" cy="2638326"/>
          </a:xfrm>
          <a:prstGeom prst="rect">
            <a:avLst/>
          </a:prstGeom>
          <a:noFill/>
          <a:ln/>
        </p:spPr>
        <p:txBody>
          <a:bodyPr wrap="square" lIns="0" tIns="0" rIns="0" bIns="0" rtlCol="0" anchor="t"/>
          <a:lstStyle/>
          <a:p>
            <a:pPr marL="285739" indent="-285739">
              <a:lnSpc>
                <a:spcPts val="1792"/>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Ethical Dilemma:</a:t>
            </a:r>
            <a:r>
              <a:rPr lang="en-US" sz="1400" dirty="0">
                <a:solidFill>
                  <a:srgbClr val="666666"/>
                </a:solidFill>
                <a:latin typeface="IBM Plex Sans" panose="020B0503050203000203" pitchFamily="34" charset="0"/>
                <a:ea typeface="IBM Plex Sans" pitchFamily="34" charset="-122"/>
                <a:cs typeface="IBM Plex Sans" pitchFamily="34" charset="-120"/>
              </a:rPr>
              <a:t> Ensuring data is truly anonymized and preventing re-identification, while maximizing its benefit for public health research.</a:t>
            </a:r>
            <a:endParaRPr lang="en-US" sz="1400" dirty="0">
              <a:latin typeface="IBM Plex Sans" panose="020B0503050203000203" pitchFamily="34" charset="0"/>
            </a:endParaRPr>
          </a:p>
          <a:p>
            <a:pPr marL="285739" indent="-285739">
              <a:lnSpc>
                <a:spcPts val="1792"/>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Governance Role:</a:t>
            </a:r>
            <a:r>
              <a:rPr lang="en-US" sz="1400" dirty="0">
                <a:solidFill>
                  <a:srgbClr val="666666"/>
                </a:solidFill>
                <a:latin typeface="IBM Plex Sans" panose="020B0503050203000203" pitchFamily="34" charset="0"/>
                <a:ea typeface="IBM Plex Sans" pitchFamily="34" charset="-122"/>
                <a:cs typeface="IBM Plex Sans" pitchFamily="34" charset="-120"/>
              </a:rPr>
              <a:t> Strict data de-identification processes, data sharing agreements, and ethical review board oversight.</a:t>
            </a:r>
            <a:endParaRPr lang="en-US" sz="1400" dirty="0">
              <a:latin typeface="IBM Plex Sans" panose="020B0503050203000203" pitchFamily="34" charset="0"/>
            </a:endParaRPr>
          </a:p>
          <a:p>
            <a:pPr marL="285739" indent="-285739">
              <a:lnSpc>
                <a:spcPts val="1792"/>
              </a:lnSpc>
              <a:buSzPct val="100000"/>
              <a:buChar char="•"/>
            </a:pPr>
            <a:r>
              <a:rPr lang="en-US" sz="1400" b="1" dirty="0">
                <a:solidFill>
                  <a:srgbClr val="666666"/>
                </a:solidFill>
                <a:latin typeface="IBM Plex Sans" panose="020B0503050203000203" pitchFamily="34" charset="0"/>
                <a:ea typeface="IBM Plex Sans" pitchFamily="34" charset="-122"/>
                <a:cs typeface="IBM Plex Sans" pitchFamily="34" charset="-120"/>
              </a:rPr>
              <a:t>Ethical Resolution:</a:t>
            </a:r>
            <a:r>
              <a:rPr lang="en-US" sz="1400" dirty="0">
                <a:solidFill>
                  <a:srgbClr val="666666"/>
                </a:solidFill>
                <a:latin typeface="IBM Plex Sans" panose="020B0503050203000203" pitchFamily="34" charset="0"/>
                <a:ea typeface="IBM Plex Sans" pitchFamily="34" charset="-122"/>
                <a:cs typeface="IBM Plex Sans" pitchFamily="34" charset="-120"/>
              </a:rPr>
              <a:t> Obtaining explicit consent for data sharing, robust technical safeguards, and continuous monitoring for potential privacy risks.</a:t>
            </a:r>
            <a:endParaRPr lang="en-US" sz="1400" dirty="0">
              <a:latin typeface="IBM Plex Sans" panose="020B0503050203000203"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585" y="442318"/>
            <a:ext cx="2958406" cy="369788"/>
          </a:xfrm>
          <a:prstGeom prst="rect">
            <a:avLst/>
          </a:prstGeom>
          <a:noFill/>
          <a:ln/>
        </p:spPr>
        <p:txBody>
          <a:bodyPr wrap="none" lIns="0" tIns="0" rIns="0" bIns="0" rtlCol="0" anchor="t"/>
          <a:lstStyle/>
          <a:p>
            <a:pPr>
              <a:lnSpc>
                <a:spcPts val="2875"/>
              </a:lnSpc>
            </a:pPr>
            <a:r>
              <a:rPr lang="en-US" sz="2400" dirty="0">
                <a:solidFill>
                  <a:srgbClr val="3F6FF3"/>
                </a:solidFill>
                <a:latin typeface="IBM Plex Sans" panose="020B0503050203000203" pitchFamily="34" charset="0"/>
                <a:ea typeface="Outfit Medium" pitchFamily="34" charset="-122"/>
                <a:cs typeface="Outfit Medium" pitchFamily="34" charset="-120"/>
              </a:rPr>
              <a:t>Key Takeaways</a:t>
            </a:r>
            <a:endParaRPr lang="en-US" sz="2400" dirty="0">
              <a:latin typeface="IBM Plex Sans" panose="020B0503050203000203" pitchFamily="34" charset="0"/>
            </a:endParaRPr>
          </a:p>
        </p:txBody>
      </p:sp>
      <p:pic>
        <p:nvPicPr>
          <p:cNvPr id="3" name="Image 0" descr="preencoded.png"/>
          <p:cNvPicPr>
            <a:picLocks noChangeAspect="1"/>
          </p:cNvPicPr>
          <p:nvPr/>
        </p:nvPicPr>
        <p:blipFill>
          <a:blip r:embed="rId3"/>
          <a:stretch>
            <a:fillRect/>
          </a:stretch>
        </p:blipFill>
        <p:spPr>
          <a:xfrm>
            <a:off x="1045865" y="1043583"/>
            <a:ext cx="10100171" cy="4214614"/>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3371" y="3258089"/>
            <a:ext cx="377964" cy="377964"/>
          </a:xfrm>
          <a:prstGeom prst="rect">
            <a:avLst/>
          </a:prstGeom>
        </p:spPr>
      </p:pic>
      <p:sp>
        <p:nvSpPr>
          <p:cNvPr id="5" name="Text 1"/>
          <p:cNvSpPr/>
          <p:nvPr/>
        </p:nvSpPr>
        <p:spPr>
          <a:xfrm>
            <a:off x="6969091" y="1237815"/>
            <a:ext cx="2296489" cy="287061"/>
          </a:xfrm>
          <a:prstGeom prst="rect">
            <a:avLst/>
          </a:prstGeom>
          <a:noFill/>
          <a:ln/>
        </p:spPr>
        <p:txBody>
          <a:bodyPr wrap="none" lIns="0" tIns="0" rIns="0" bIns="0" rtlCol="0" anchor="t"/>
          <a:lstStyle/>
          <a:p>
            <a:pPr>
              <a:lnSpc>
                <a:spcPts val="2250"/>
              </a:lnSpc>
            </a:pPr>
            <a:r>
              <a:rPr lang="en-US" dirty="0">
                <a:solidFill>
                  <a:srgbClr val="3F6FF3"/>
                </a:solidFill>
                <a:latin typeface="IBM Plex Sans" panose="020B0503050203000203" pitchFamily="34" charset="0"/>
                <a:ea typeface="Outfit Medium" pitchFamily="34" charset="-122"/>
                <a:cs typeface="Outfit Medium" pitchFamily="34" charset="-120"/>
              </a:rPr>
              <a:t>Data Governance</a:t>
            </a:r>
            <a:endParaRPr lang="en-US" dirty="0">
              <a:latin typeface="IBM Plex Sans" panose="020B0503050203000203" pitchFamily="34" charset="0"/>
            </a:endParaRPr>
          </a:p>
        </p:txBody>
      </p:sp>
      <p:sp>
        <p:nvSpPr>
          <p:cNvPr id="6" name="Text 2"/>
          <p:cNvSpPr/>
          <p:nvPr/>
        </p:nvSpPr>
        <p:spPr>
          <a:xfrm>
            <a:off x="6969090" y="1606530"/>
            <a:ext cx="3936566" cy="204611"/>
          </a:xfrm>
          <a:prstGeom prst="rect">
            <a:avLst/>
          </a:prstGeom>
          <a:noFill/>
          <a:ln/>
        </p:spPr>
        <p:txBody>
          <a:bodyPr wrap="none" lIns="0" tIns="0" rIns="0" bIns="0" rtlCol="0" anchor="t"/>
          <a:lstStyle/>
          <a:p>
            <a:pPr>
              <a:lnSpc>
                <a:spcPts val="1583"/>
              </a:lnSpc>
            </a:pPr>
            <a:r>
              <a:rPr lang="en-US" sz="1600" dirty="0">
                <a:solidFill>
                  <a:srgbClr val="666666"/>
                </a:solidFill>
                <a:latin typeface="IBM Plex Sans" panose="020B0503050203000203" pitchFamily="34" charset="0"/>
                <a:ea typeface="IBM Plex Sans" pitchFamily="34" charset="-122"/>
                <a:cs typeface="IBM Plex Sans" pitchFamily="34" charset="-120"/>
              </a:rPr>
              <a:t>Ensures clear structure and ownership</a:t>
            </a:r>
            <a:endParaRPr lang="en-US" sz="1600" dirty="0">
              <a:latin typeface="IBM Plex Sans" panose="020B0503050203000203" pitchFamily="34" charset="0"/>
            </a:endParaRPr>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7545" y="3258089"/>
            <a:ext cx="377964" cy="377964"/>
          </a:xfrm>
          <a:prstGeom prst="rect">
            <a:avLst/>
          </a:prstGeom>
        </p:spPr>
      </p:pic>
      <p:sp>
        <p:nvSpPr>
          <p:cNvPr id="8" name="Text 3"/>
          <p:cNvSpPr/>
          <p:nvPr/>
        </p:nvSpPr>
        <p:spPr>
          <a:xfrm>
            <a:off x="6969249" y="2609329"/>
            <a:ext cx="2296490" cy="287062"/>
          </a:xfrm>
          <a:prstGeom prst="rect">
            <a:avLst/>
          </a:prstGeom>
          <a:noFill/>
          <a:ln/>
        </p:spPr>
        <p:txBody>
          <a:bodyPr wrap="none" lIns="0" tIns="0" rIns="0" bIns="0" rtlCol="0" anchor="t"/>
          <a:lstStyle/>
          <a:p>
            <a:pPr>
              <a:lnSpc>
                <a:spcPts val="2250"/>
              </a:lnSpc>
            </a:pPr>
            <a:r>
              <a:rPr lang="en-US" dirty="0">
                <a:solidFill>
                  <a:srgbClr val="3F6FF3"/>
                </a:solidFill>
                <a:latin typeface="IBM Plex Sans" panose="020B0503050203000203" pitchFamily="34" charset="0"/>
                <a:ea typeface="Outfit Medium" pitchFamily="34" charset="-122"/>
                <a:cs typeface="Outfit Medium" pitchFamily="34" charset="-120"/>
              </a:rPr>
              <a:t>Data Ethics</a:t>
            </a:r>
            <a:endParaRPr lang="en-US" dirty="0">
              <a:latin typeface="IBM Plex Sans" panose="020B0503050203000203" pitchFamily="34" charset="0"/>
            </a:endParaRPr>
          </a:p>
        </p:txBody>
      </p:sp>
      <p:sp>
        <p:nvSpPr>
          <p:cNvPr id="9" name="Text 4"/>
          <p:cNvSpPr/>
          <p:nvPr/>
        </p:nvSpPr>
        <p:spPr>
          <a:xfrm>
            <a:off x="6969249" y="2978045"/>
            <a:ext cx="3936567" cy="204611"/>
          </a:xfrm>
          <a:prstGeom prst="rect">
            <a:avLst/>
          </a:prstGeom>
          <a:noFill/>
          <a:ln/>
        </p:spPr>
        <p:txBody>
          <a:bodyPr wrap="none" lIns="0" tIns="0" rIns="0" bIns="0" rtlCol="0" anchor="t"/>
          <a:lstStyle/>
          <a:p>
            <a:pPr>
              <a:lnSpc>
                <a:spcPts val="1583"/>
              </a:lnSpc>
            </a:pPr>
            <a:r>
              <a:rPr lang="en-US" sz="1600" dirty="0">
                <a:solidFill>
                  <a:srgbClr val="666666"/>
                </a:solidFill>
                <a:latin typeface="IBM Plex Sans" panose="020B0503050203000203" pitchFamily="34" charset="0"/>
                <a:ea typeface="IBM Plex Sans" pitchFamily="34" charset="-122"/>
                <a:cs typeface="IBM Plex Sans" pitchFamily="34" charset="-120"/>
              </a:rPr>
              <a:t>Guides fair and responsible use</a:t>
            </a:r>
            <a:endParaRPr lang="en-US" sz="1600" dirty="0">
              <a:latin typeface="IBM Plex Sans" panose="020B0503050203000203" pitchFamily="34" charset="0"/>
            </a:endParaRPr>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71513" y="3258089"/>
            <a:ext cx="377964" cy="377964"/>
          </a:xfrm>
          <a:prstGeom prst="rect">
            <a:avLst/>
          </a:prstGeom>
        </p:spPr>
      </p:pic>
      <p:sp>
        <p:nvSpPr>
          <p:cNvPr id="11" name="Text 5"/>
          <p:cNvSpPr/>
          <p:nvPr/>
        </p:nvSpPr>
        <p:spPr>
          <a:xfrm>
            <a:off x="6969250" y="4024063"/>
            <a:ext cx="2380376" cy="287061"/>
          </a:xfrm>
          <a:prstGeom prst="rect">
            <a:avLst/>
          </a:prstGeom>
          <a:noFill/>
          <a:ln/>
        </p:spPr>
        <p:txBody>
          <a:bodyPr wrap="none" lIns="0" tIns="0" rIns="0" bIns="0" rtlCol="0" anchor="t"/>
          <a:lstStyle/>
          <a:p>
            <a:pPr>
              <a:lnSpc>
                <a:spcPts val="2250"/>
              </a:lnSpc>
            </a:pPr>
            <a:r>
              <a:rPr lang="en-US" dirty="0">
                <a:solidFill>
                  <a:srgbClr val="3F6FF3"/>
                </a:solidFill>
                <a:latin typeface="IBM Plex Sans" panose="020B0503050203000203" pitchFamily="34" charset="0"/>
                <a:ea typeface="Outfit Medium" pitchFamily="34" charset="-122"/>
                <a:cs typeface="Outfit Medium" pitchFamily="34" charset="-120"/>
              </a:rPr>
              <a:t>Regulatory Compliance</a:t>
            </a:r>
            <a:endParaRPr lang="en-US" dirty="0">
              <a:latin typeface="IBM Plex Sans" panose="020B0503050203000203" pitchFamily="34" charset="0"/>
            </a:endParaRPr>
          </a:p>
        </p:txBody>
      </p:sp>
      <p:sp>
        <p:nvSpPr>
          <p:cNvPr id="12" name="Text 6"/>
          <p:cNvSpPr/>
          <p:nvPr/>
        </p:nvSpPr>
        <p:spPr>
          <a:xfrm>
            <a:off x="6969249" y="4392777"/>
            <a:ext cx="3936567" cy="204611"/>
          </a:xfrm>
          <a:prstGeom prst="rect">
            <a:avLst/>
          </a:prstGeom>
          <a:noFill/>
          <a:ln/>
        </p:spPr>
        <p:txBody>
          <a:bodyPr wrap="none" lIns="0" tIns="0" rIns="0" bIns="0" rtlCol="0" anchor="t"/>
          <a:lstStyle/>
          <a:p>
            <a:pPr>
              <a:lnSpc>
                <a:spcPts val="1583"/>
              </a:lnSpc>
            </a:pPr>
            <a:r>
              <a:rPr lang="en-US" sz="1600" dirty="0">
                <a:solidFill>
                  <a:srgbClr val="666666"/>
                </a:solidFill>
                <a:latin typeface="IBM Plex Sans" panose="020B0503050203000203" pitchFamily="34" charset="0"/>
                <a:ea typeface="IBM Plex Sans" pitchFamily="34" charset="-122"/>
                <a:cs typeface="IBM Plex Sans" pitchFamily="34" charset="-120"/>
              </a:rPr>
              <a:t>Provides legal and procedural framework</a:t>
            </a:r>
            <a:endParaRPr lang="en-US" sz="1600" dirty="0">
              <a:latin typeface="IBM Plex Sans" panose="020B0503050203000203" pitchFamily="34" charset="0"/>
            </a:endParaRPr>
          </a:p>
        </p:txBody>
      </p:sp>
      <p:sp>
        <p:nvSpPr>
          <p:cNvPr id="13" name="Text 7"/>
          <p:cNvSpPr/>
          <p:nvPr/>
        </p:nvSpPr>
        <p:spPr>
          <a:xfrm>
            <a:off x="992584" y="5388372"/>
            <a:ext cx="10206732" cy="421878"/>
          </a:xfrm>
          <a:prstGeom prst="rect">
            <a:avLst/>
          </a:prstGeom>
          <a:noFill/>
          <a:ln/>
        </p:spPr>
        <p:txBody>
          <a:bodyPr wrap="square" lIns="0" tIns="0" rIns="0" bIns="0" rtlCol="0" anchor="t"/>
          <a:lstStyle/>
          <a:p>
            <a:pPr>
              <a:lnSpc>
                <a:spcPts val="1625"/>
              </a:lnSpc>
            </a:pPr>
            <a:endParaRPr lang="en-US" sz="1200" dirty="0">
              <a:latin typeface="IBM Plex Sans" panose="020B0503050203000203" pitchFamily="34" charset="0"/>
            </a:endParaRPr>
          </a:p>
        </p:txBody>
      </p:sp>
      <p:sp>
        <p:nvSpPr>
          <p:cNvPr id="14" name="Shape 8"/>
          <p:cNvSpPr/>
          <p:nvPr/>
        </p:nvSpPr>
        <p:spPr>
          <a:xfrm>
            <a:off x="992584" y="5940425"/>
            <a:ext cx="10206732" cy="475258"/>
          </a:xfrm>
          <a:prstGeom prst="roundRect">
            <a:avLst>
              <a:gd name="adj" fmla="val 28012"/>
            </a:avLst>
          </a:prstGeom>
          <a:solidFill>
            <a:srgbClr val="CFDBFC"/>
          </a:solidFill>
          <a:ln w="7620">
            <a:solidFill>
              <a:srgbClr val="B5C1E2"/>
            </a:solidFill>
            <a:prstDash val="solid"/>
          </a:ln>
          <a:effectLst>
            <a:outerShdw dist="16510" dir="2700000" algn="bl" rotWithShape="0">
              <a:srgbClr val="B5C1E2">
                <a:alpha val="100000"/>
              </a:srgbClr>
            </a:outerShdw>
          </a:effectLst>
        </p:spPr>
      </p:sp>
      <p:sp>
        <p:nvSpPr>
          <p:cNvPr id="15" name="Shape 9"/>
          <p:cNvSpPr/>
          <p:nvPr/>
        </p:nvSpPr>
        <p:spPr>
          <a:xfrm>
            <a:off x="998935" y="5946775"/>
            <a:ext cx="3397944" cy="462558"/>
          </a:xfrm>
          <a:prstGeom prst="roundRect">
            <a:avLst>
              <a:gd name="adj" fmla="val 28782"/>
            </a:avLst>
          </a:prstGeom>
          <a:solidFill>
            <a:srgbClr val="CFDBFC"/>
          </a:solidFill>
          <a:ln/>
        </p:spPr>
      </p:sp>
      <p:sp>
        <p:nvSpPr>
          <p:cNvPr id="16" name="Text 10"/>
          <p:cNvSpPr/>
          <p:nvPr/>
        </p:nvSpPr>
        <p:spPr>
          <a:xfrm>
            <a:off x="1114624" y="6062464"/>
            <a:ext cx="1849041" cy="231180"/>
          </a:xfrm>
          <a:prstGeom prst="rect">
            <a:avLst/>
          </a:prstGeom>
          <a:noFill/>
          <a:ln/>
        </p:spPr>
        <p:txBody>
          <a:bodyPr wrap="none" lIns="0" tIns="0" rIns="0" bIns="0" rtlCol="0" anchor="t"/>
          <a:lstStyle/>
          <a:p>
            <a:pPr>
              <a:lnSpc>
                <a:spcPts val="1792"/>
              </a:lnSpc>
            </a:pPr>
            <a:r>
              <a:rPr lang="en-US" sz="1600" dirty="0">
                <a:solidFill>
                  <a:srgbClr val="000000"/>
                </a:solidFill>
                <a:latin typeface="IBM Plex Sans" panose="020B0503050203000203" pitchFamily="34" charset="0"/>
                <a:ea typeface="Outfit Medium" pitchFamily="34" charset="-122"/>
                <a:cs typeface="Outfit Medium" pitchFamily="34" charset="-120"/>
              </a:rPr>
              <a:t>Structure</a:t>
            </a:r>
            <a:endParaRPr lang="en-US" sz="1600" dirty="0">
              <a:latin typeface="IBM Plex Sans" panose="020B0503050203000203" pitchFamily="34" charset="0"/>
            </a:endParaRPr>
          </a:p>
        </p:txBody>
      </p:sp>
      <p:sp>
        <p:nvSpPr>
          <p:cNvPr id="17" name="Shape 11"/>
          <p:cNvSpPr/>
          <p:nvPr/>
        </p:nvSpPr>
        <p:spPr>
          <a:xfrm>
            <a:off x="4396879" y="5946775"/>
            <a:ext cx="3398043" cy="462558"/>
          </a:xfrm>
          <a:prstGeom prst="rect">
            <a:avLst/>
          </a:prstGeom>
          <a:solidFill>
            <a:srgbClr val="CFDBFC"/>
          </a:solidFill>
          <a:ln/>
        </p:spPr>
      </p:sp>
      <p:sp>
        <p:nvSpPr>
          <p:cNvPr id="18" name="Shape 12"/>
          <p:cNvSpPr/>
          <p:nvPr/>
        </p:nvSpPr>
        <p:spPr>
          <a:xfrm>
            <a:off x="4396879" y="5946775"/>
            <a:ext cx="19050" cy="462558"/>
          </a:xfrm>
          <a:prstGeom prst="roundRect">
            <a:avLst>
              <a:gd name="adj" fmla="val 698852"/>
            </a:avLst>
          </a:prstGeom>
          <a:solidFill>
            <a:srgbClr val="B5C1E2"/>
          </a:solidFill>
          <a:ln/>
        </p:spPr>
      </p:sp>
      <p:sp>
        <p:nvSpPr>
          <p:cNvPr id="19" name="Text 13"/>
          <p:cNvSpPr/>
          <p:nvPr/>
        </p:nvSpPr>
        <p:spPr>
          <a:xfrm>
            <a:off x="4686201" y="6062464"/>
            <a:ext cx="1849041" cy="231180"/>
          </a:xfrm>
          <a:prstGeom prst="rect">
            <a:avLst/>
          </a:prstGeom>
          <a:noFill/>
          <a:ln/>
        </p:spPr>
        <p:txBody>
          <a:bodyPr wrap="none" lIns="0" tIns="0" rIns="0" bIns="0" rtlCol="0" anchor="t"/>
          <a:lstStyle/>
          <a:p>
            <a:pPr>
              <a:lnSpc>
                <a:spcPts val="1792"/>
              </a:lnSpc>
            </a:pPr>
            <a:r>
              <a:rPr lang="en-US" sz="1600" dirty="0">
                <a:solidFill>
                  <a:srgbClr val="000000"/>
                </a:solidFill>
                <a:latin typeface="IBM Plex Sans" panose="020B0503050203000203" pitchFamily="34" charset="0"/>
                <a:ea typeface="Outfit Medium" pitchFamily="34" charset="-122"/>
                <a:cs typeface="Outfit Medium" pitchFamily="34" charset="-120"/>
              </a:rPr>
              <a:t>Morality</a:t>
            </a:r>
            <a:endParaRPr lang="en-US" sz="1600" dirty="0">
              <a:latin typeface="IBM Plex Sans" panose="020B0503050203000203" pitchFamily="34" charset="0"/>
            </a:endParaRPr>
          </a:p>
        </p:txBody>
      </p:sp>
      <p:sp>
        <p:nvSpPr>
          <p:cNvPr id="20" name="Shape 14"/>
          <p:cNvSpPr/>
          <p:nvPr/>
        </p:nvSpPr>
        <p:spPr>
          <a:xfrm>
            <a:off x="4212034" y="5993160"/>
            <a:ext cx="369788" cy="369788"/>
          </a:xfrm>
          <a:prstGeom prst="roundRect">
            <a:avLst>
              <a:gd name="adj" fmla="val 36002"/>
            </a:avLst>
          </a:prstGeom>
          <a:solidFill>
            <a:srgbClr val="FFFFFF">
              <a:alpha val="95000"/>
            </a:srgbClr>
          </a:solidFill>
          <a:ln w="22860">
            <a:solidFill>
              <a:srgbClr val="B5C1E2"/>
            </a:solidFill>
            <a:prstDash val="solid"/>
          </a:ln>
          <a:effectLst>
            <a:outerShdw dist="16510" dir="2700000" algn="bl" rotWithShape="0">
              <a:srgbClr val="B5C1E2">
                <a:alpha val="100000"/>
              </a:srgbClr>
            </a:outerShdw>
          </a:effectLst>
        </p:spPr>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04507" y="6085632"/>
            <a:ext cx="184844" cy="184844"/>
          </a:xfrm>
          <a:prstGeom prst="rect">
            <a:avLst/>
          </a:prstGeom>
        </p:spPr>
      </p:pic>
      <p:sp>
        <p:nvSpPr>
          <p:cNvPr id="22" name="Shape 15"/>
          <p:cNvSpPr/>
          <p:nvPr/>
        </p:nvSpPr>
        <p:spPr>
          <a:xfrm>
            <a:off x="7794923" y="5946775"/>
            <a:ext cx="3397944" cy="462558"/>
          </a:xfrm>
          <a:prstGeom prst="rect">
            <a:avLst/>
          </a:prstGeom>
          <a:solidFill>
            <a:srgbClr val="CFDBFC"/>
          </a:solidFill>
          <a:ln/>
        </p:spPr>
      </p:sp>
      <p:sp>
        <p:nvSpPr>
          <p:cNvPr id="23" name="Shape 16"/>
          <p:cNvSpPr/>
          <p:nvPr/>
        </p:nvSpPr>
        <p:spPr>
          <a:xfrm>
            <a:off x="7794923" y="5946775"/>
            <a:ext cx="19050" cy="462558"/>
          </a:xfrm>
          <a:prstGeom prst="roundRect">
            <a:avLst>
              <a:gd name="adj" fmla="val 698852"/>
            </a:avLst>
          </a:prstGeom>
          <a:solidFill>
            <a:srgbClr val="B5C1E2"/>
          </a:solidFill>
          <a:ln/>
        </p:spPr>
      </p:sp>
      <p:sp>
        <p:nvSpPr>
          <p:cNvPr id="24" name="Text 17"/>
          <p:cNvSpPr/>
          <p:nvPr/>
        </p:nvSpPr>
        <p:spPr>
          <a:xfrm>
            <a:off x="8084245" y="6062464"/>
            <a:ext cx="1849041" cy="231180"/>
          </a:xfrm>
          <a:prstGeom prst="rect">
            <a:avLst/>
          </a:prstGeom>
          <a:noFill/>
          <a:ln/>
        </p:spPr>
        <p:txBody>
          <a:bodyPr wrap="none" lIns="0" tIns="0" rIns="0" bIns="0" rtlCol="0" anchor="t"/>
          <a:lstStyle/>
          <a:p>
            <a:pPr>
              <a:lnSpc>
                <a:spcPts val="1792"/>
              </a:lnSpc>
            </a:pPr>
            <a:r>
              <a:rPr lang="en-US" sz="1600" dirty="0">
                <a:solidFill>
                  <a:srgbClr val="000000"/>
                </a:solidFill>
                <a:latin typeface="IBM Plex Sans" panose="020B0503050203000203" pitchFamily="34" charset="0"/>
                <a:ea typeface="Outfit Medium" pitchFamily="34" charset="-122"/>
                <a:cs typeface="Outfit Medium" pitchFamily="34" charset="-120"/>
              </a:rPr>
              <a:t>Framework</a:t>
            </a:r>
            <a:endParaRPr lang="en-US" sz="1600" dirty="0">
              <a:latin typeface="IBM Plex Sans" panose="020B0503050203000203" pitchFamily="34" charset="0"/>
            </a:endParaRPr>
          </a:p>
        </p:txBody>
      </p:sp>
      <p:sp>
        <p:nvSpPr>
          <p:cNvPr id="25" name="Shape 18"/>
          <p:cNvSpPr/>
          <p:nvPr/>
        </p:nvSpPr>
        <p:spPr>
          <a:xfrm>
            <a:off x="7610079" y="5993160"/>
            <a:ext cx="369788" cy="369788"/>
          </a:xfrm>
          <a:prstGeom prst="roundRect">
            <a:avLst>
              <a:gd name="adj" fmla="val 36002"/>
            </a:avLst>
          </a:prstGeom>
          <a:solidFill>
            <a:srgbClr val="FFFFFF">
              <a:alpha val="95000"/>
            </a:srgbClr>
          </a:solidFill>
          <a:ln w="22860">
            <a:solidFill>
              <a:srgbClr val="B5C1E2"/>
            </a:solidFill>
            <a:prstDash val="solid"/>
          </a:ln>
          <a:effectLst>
            <a:outerShdw dist="16510" dir="2700000" algn="bl" rotWithShape="0">
              <a:srgbClr val="B5C1E2">
                <a:alpha val="100000"/>
              </a:srgbClr>
            </a:outerShdw>
          </a:effectLst>
        </p:spPr>
      </p:sp>
      <p:pic>
        <p:nvPicPr>
          <p:cNvPr id="26"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02551" y="6085632"/>
            <a:ext cx="184844" cy="18484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28FA-9A5D-77B3-32CF-206F2A99DBD1}"/>
              </a:ext>
            </a:extLst>
          </p:cNvPr>
          <p:cNvSpPr>
            <a:spLocks noGrp="1"/>
          </p:cNvSpPr>
          <p:nvPr>
            <p:ph type="title"/>
          </p:nvPr>
        </p:nvSpPr>
        <p:spPr>
          <a:xfrm>
            <a:off x="677334" y="609600"/>
            <a:ext cx="8596668" cy="678024"/>
          </a:xfrm>
        </p:spPr>
        <p:txBody>
          <a:bodyPr/>
          <a:lstStyle/>
          <a:p>
            <a:pPr marL="571500" indent="-571500">
              <a:buFont typeface="Wingdings" panose="05000000000000000000" pitchFamily="2" charset="2"/>
              <a:buChar char="q"/>
            </a:pPr>
            <a:r>
              <a:rPr lang="en-US" b="1" u="sng" dirty="0">
                <a:solidFill>
                  <a:srgbClr val="0070C0"/>
                </a:solidFill>
                <a:latin typeface="Arial Rounded MT Bold" panose="020F0704030504030204" pitchFamily="34" charset="0"/>
              </a:rPr>
              <a:t>Conclusion :</a:t>
            </a:r>
            <a:endParaRPr lang="en-IN" b="1" u="sng" dirty="0">
              <a:solidFill>
                <a:srgbClr val="0070C0"/>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9B4D922-AEC7-14B2-5D4E-D5AC7BB3561B}"/>
              </a:ext>
            </a:extLst>
          </p:cNvPr>
          <p:cNvSpPr>
            <a:spLocks noGrp="1"/>
          </p:cNvSpPr>
          <p:nvPr>
            <p:ph idx="1"/>
          </p:nvPr>
        </p:nvSpPr>
        <p:spPr>
          <a:xfrm>
            <a:off x="807963" y="1280057"/>
            <a:ext cx="8596668" cy="4968343"/>
          </a:xfrm>
        </p:spPr>
        <p:txBody>
          <a:bodyPr/>
          <a:lstStyle/>
          <a:p>
            <a:pPr marL="0" indent="0">
              <a:buNone/>
            </a:pPr>
            <a:endParaRPr lang="en-US" sz="1400" b="1" dirty="0">
              <a:latin typeface="IBM Plex Sans" panose="020B0503050203000203" pitchFamily="34" charset="0"/>
            </a:endParaRPr>
          </a:p>
          <a:p>
            <a:r>
              <a:rPr lang="en-US" sz="1400" dirty="0">
                <a:latin typeface="IBM Plex Sans" panose="020B0503050203000203" pitchFamily="34" charset="0"/>
              </a:rPr>
              <a:t>Information Technology plays a vital role in modern business systems.</a:t>
            </a:r>
          </a:p>
          <a:p>
            <a:r>
              <a:rPr lang="en-US" sz="1400" dirty="0">
                <a:latin typeface="IBM Plex Sans" panose="020B0503050203000203" pitchFamily="34" charset="0"/>
              </a:rPr>
              <a:t>Understanding data types, sources, and life cycle helps manage information effectively.</a:t>
            </a:r>
          </a:p>
          <a:p>
            <a:r>
              <a:rPr lang="en-US" sz="1400" dirty="0">
                <a:latin typeface="IBM Plex Sans" panose="020B0503050203000203" pitchFamily="34" charset="0"/>
              </a:rPr>
              <a:t>Business Analysts bridge the gap between business needs and IT solutions.</a:t>
            </a:r>
          </a:p>
          <a:p>
            <a:r>
              <a:rPr lang="en-US" sz="1400" dirty="0">
                <a:latin typeface="IBM Plex Sans" panose="020B0503050203000203" pitchFamily="34" charset="0"/>
              </a:rPr>
              <a:t>Converting data into meaningful information supports better understanding.</a:t>
            </a:r>
          </a:p>
          <a:p>
            <a:r>
              <a:rPr lang="en-US" sz="1400" dirty="0">
                <a:latin typeface="IBM Plex Sans" panose="020B0503050203000203" pitchFamily="34" charset="0"/>
              </a:rPr>
              <a:t>Data-driven decision making improves accuracy and reduces risks.</a:t>
            </a:r>
          </a:p>
          <a:p>
            <a:r>
              <a:rPr lang="en-US" sz="1400" dirty="0">
                <a:latin typeface="IBM Plex Sans" panose="020B0503050203000203" pitchFamily="34" charset="0"/>
              </a:rPr>
              <a:t>Real-life applications show how data improves business performance.</a:t>
            </a:r>
          </a:p>
          <a:p>
            <a:r>
              <a:rPr lang="en-US" sz="1400" dirty="0">
                <a:latin typeface="IBM Plex Sans" panose="020B0503050203000203" pitchFamily="34" charset="0"/>
              </a:rPr>
              <a:t>Data Governance and Data Ethics ensure data is used responsibly, securely, and legally.</a:t>
            </a:r>
          </a:p>
          <a:p>
            <a:endParaRPr lang="en-IN" dirty="0"/>
          </a:p>
        </p:txBody>
      </p:sp>
    </p:spTree>
    <p:extLst>
      <p:ext uri="{BB962C8B-B14F-4D97-AF65-F5344CB8AC3E}">
        <p14:creationId xmlns:p14="http://schemas.microsoft.com/office/powerpoint/2010/main" val="4113305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6459" y="283190"/>
            <a:ext cx="5985272" cy="519608"/>
          </a:xfrm>
          <a:prstGeom prst="rect">
            <a:avLst/>
          </a:prstGeom>
          <a:noFill/>
          <a:ln/>
        </p:spPr>
        <p:txBody>
          <a:bodyPr wrap="none" lIns="0" tIns="0" rIns="0" bIns="0" rtlCol="0" anchor="t"/>
          <a:lstStyle/>
          <a:p>
            <a:pPr>
              <a:lnSpc>
                <a:spcPts val="4083"/>
              </a:lnSpc>
            </a:pPr>
            <a:r>
              <a:rPr lang="en-US" sz="3600" b="1" dirty="0">
                <a:solidFill>
                  <a:srgbClr val="2E3C4E"/>
                </a:solidFill>
                <a:latin typeface="IBM Plex Sans" panose="020B0503050203000203" pitchFamily="34" charset="0"/>
                <a:ea typeface="Barlow Bold" pitchFamily="34" charset="-122"/>
                <a:cs typeface="Barlow Bold" pitchFamily="34" charset="-120"/>
              </a:rPr>
              <a:t>Role of IT in Business Operations</a:t>
            </a:r>
            <a:endParaRPr lang="en-US" sz="3600" dirty="0">
              <a:latin typeface="IBM Plex Sans" panose="020B0503050203000203" pitchFamily="34" charset="0"/>
            </a:endParaRPr>
          </a:p>
        </p:txBody>
      </p:sp>
      <p:sp>
        <p:nvSpPr>
          <p:cNvPr id="4" name="Shape 1"/>
          <p:cNvSpPr/>
          <p:nvPr/>
        </p:nvSpPr>
        <p:spPr>
          <a:xfrm>
            <a:off x="646459" y="1046876"/>
            <a:ext cx="355402" cy="355402"/>
          </a:xfrm>
          <a:prstGeom prst="roundRect">
            <a:avLst>
              <a:gd name="adj" fmla="val 66678"/>
            </a:avLst>
          </a:prstGeom>
          <a:solidFill>
            <a:srgbClr val="D4E9F7"/>
          </a:solidFill>
          <a:ln w="7620">
            <a:solidFill>
              <a:srgbClr val="BACFDD"/>
            </a:solidFill>
            <a:prstDash val="solid"/>
          </a:ln>
        </p:spPr>
      </p:sp>
      <p:sp>
        <p:nvSpPr>
          <p:cNvPr id="5" name="Text 2"/>
          <p:cNvSpPr/>
          <p:nvPr/>
        </p:nvSpPr>
        <p:spPr>
          <a:xfrm>
            <a:off x="1241920" y="1046876"/>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Automation</a:t>
            </a:r>
            <a:endParaRPr lang="en-US" dirty="0">
              <a:latin typeface="IBM Plex Sans" panose="020B0503050203000203" pitchFamily="34" charset="0"/>
            </a:endParaRPr>
          </a:p>
        </p:txBody>
      </p:sp>
      <p:sp>
        <p:nvSpPr>
          <p:cNvPr id="6" name="Text 3"/>
          <p:cNvSpPr/>
          <p:nvPr/>
        </p:nvSpPr>
        <p:spPr>
          <a:xfrm>
            <a:off x="1294886" y="1491277"/>
            <a:ext cx="5842794"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Automates routine tasks such as payroll processing, invoice generation, and inventory updates — saving time and reducing human error.</a:t>
            </a:r>
            <a:endParaRPr lang="en-US" sz="1400" dirty="0">
              <a:latin typeface="IBM Plex Sans" panose="020B0503050203000203" pitchFamily="34" charset="0"/>
            </a:endParaRPr>
          </a:p>
        </p:txBody>
      </p:sp>
      <p:sp>
        <p:nvSpPr>
          <p:cNvPr id="7" name="Shape 4"/>
          <p:cNvSpPr/>
          <p:nvPr/>
        </p:nvSpPr>
        <p:spPr>
          <a:xfrm>
            <a:off x="649839" y="2407875"/>
            <a:ext cx="355402" cy="355402"/>
          </a:xfrm>
          <a:prstGeom prst="roundRect">
            <a:avLst>
              <a:gd name="adj" fmla="val 66678"/>
            </a:avLst>
          </a:prstGeom>
          <a:solidFill>
            <a:srgbClr val="D4E9F7"/>
          </a:solidFill>
          <a:ln w="7620">
            <a:solidFill>
              <a:srgbClr val="BACFDD"/>
            </a:solidFill>
            <a:prstDash val="solid"/>
          </a:ln>
        </p:spPr>
      </p:sp>
      <p:sp>
        <p:nvSpPr>
          <p:cNvPr id="8" name="Text 5"/>
          <p:cNvSpPr/>
          <p:nvPr/>
        </p:nvSpPr>
        <p:spPr>
          <a:xfrm>
            <a:off x="1241920" y="2484853"/>
            <a:ext cx="2911277"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Communication &amp; Collaboration</a:t>
            </a:r>
            <a:endParaRPr lang="en-US" dirty="0">
              <a:latin typeface="IBM Plex Sans" panose="020B0503050203000203" pitchFamily="34" charset="0"/>
            </a:endParaRPr>
          </a:p>
        </p:txBody>
      </p:sp>
      <p:sp>
        <p:nvSpPr>
          <p:cNvPr id="9" name="Text 6"/>
          <p:cNvSpPr/>
          <p:nvPr/>
        </p:nvSpPr>
        <p:spPr>
          <a:xfrm>
            <a:off x="1294886" y="2875528"/>
            <a:ext cx="5842794"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Email, messaging, video conferencing, and shared workspaces enable teams to collaborate across locations in real time.</a:t>
            </a:r>
            <a:endParaRPr lang="en-US" sz="1400" dirty="0">
              <a:latin typeface="IBM Plex Sans" panose="020B0503050203000203" pitchFamily="34" charset="0"/>
            </a:endParaRPr>
          </a:p>
        </p:txBody>
      </p:sp>
      <p:sp>
        <p:nvSpPr>
          <p:cNvPr id="10" name="Shape 7"/>
          <p:cNvSpPr/>
          <p:nvPr/>
        </p:nvSpPr>
        <p:spPr>
          <a:xfrm>
            <a:off x="646459" y="3591173"/>
            <a:ext cx="355402" cy="355402"/>
          </a:xfrm>
          <a:prstGeom prst="roundRect">
            <a:avLst>
              <a:gd name="adj" fmla="val 66678"/>
            </a:avLst>
          </a:prstGeom>
          <a:solidFill>
            <a:srgbClr val="D4E9F7"/>
          </a:solidFill>
          <a:ln w="7620">
            <a:solidFill>
              <a:srgbClr val="BACFDD"/>
            </a:solidFill>
            <a:prstDash val="solid"/>
          </a:ln>
        </p:spPr>
      </p:sp>
      <p:sp>
        <p:nvSpPr>
          <p:cNvPr id="11" name="Text 8"/>
          <p:cNvSpPr/>
          <p:nvPr/>
        </p:nvSpPr>
        <p:spPr>
          <a:xfrm>
            <a:off x="1294886" y="3623439"/>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Decision Support</a:t>
            </a:r>
            <a:endParaRPr lang="en-US" dirty="0">
              <a:latin typeface="IBM Plex Sans" panose="020B0503050203000203" pitchFamily="34" charset="0"/>
            </a:endParaRPr>
          </a:p>
        </p:txBody>
      </p:sp>
      <p:sp>
        <p:nvSpPr>
          <p:cNvPr id="12" name="Text 9"/>
          <p:cNvSpPr/>
          <p:nvPr/>
        </p:nvSpPr>
        <p:spPr>
          <a:xfrm>
            <a:off x="1241920" y="4028697"/>
            <a:ext cx="5842794"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Real-time dashboards and analytics provide actionable insights for managers — supporting faster, more informed decisions.</a:t>
            </a:r>
            <a:endParaRPr lang="en-US" sz="1400" dirty="0">
              <a:latin typeface="IBM Plex Sans" panose="020B0503050203000203" pitchFamily="34" charset="0"/>
            </a:endParaRPr>
          </a:p>
        </p:txBody>
      </p:sp>
      <p:sp>
        <p:nvSpPr>
          <p:cNvPr id="13" name="Shape 10"/>
          <p:cNvSpPr/>
          <p:nvPr/>
        </p:nvSpPr>
        <p:spPr>
          <a:xfrm>
            <a:off x="646459" y="4912936"/>
            <a:ext cx="355402" cy="355402"/>
          </a:xfrm>
          <a:prstGeom prst="roundRect">
            <a:avLst>
              <a:gd name="adj" fmla="val 66678"/>
            </a:avLst>
          </a:prstGeom>
          <a:solidFill>
            <a:srgbClr val="D4E9F7"/>
          </a:solidFill>
          <a:ln w="7620">
            <a:solidFill>
              <a:srgbClr val="BACFDD"/>
            </a:solidFill>
            <a:prstDash val="solid"/>
          </a:ln>
        </p:spPr>
      </p:sp>
      <p:sp>
        <p:nvSpPr>
          <p:cNvPr id="14" name="Text 11"/>
          <p:cNvSpPr/>
          <p:nvPr/>
        </p:nvSpPr>
        <p:spPr>
          <a:xfrm>
            <a:off x="1320403" y="4960759"/>
            <a:ext cx="2078633" cy="259755"/>
          </a:xfrm>
          <a:prstGeom prst="rect">
            <a:avLst/>
          </a:prstGeom>
          <a:noFill/>
          <a:ln/>
        </p:spPr>
        <p:txBody>
          <a:bodyPr wrap="none" lIns="0" tIns="0" rIns="0" bIns="0" rtlCol="0" anchor="t"/>
          <a:lstStyle/>
          <a:p>
            <a:pPr>
              <a:lnSpc>
                <a:spcPts val="2042"/>
              </a:lnSpc>
            </a:pPr>
            <a:r>
              <a:rPr lang="en-US" b="1" dirty="0">
                <a:solidFill>
                  <a:srgbClr val="384653"/>
                </a:solidFill>
                <a:latin typeface="IBM Plex Sans" panose="020B0503050203000203" pitchFamily="34" charset="0"/>
                <a:ea typeface="Barlow Bold" pitchFamily="34" charset="-122"/>
                <a:cs typeface="Barlow Bold" pitchFamily="34" charset="-120"/>
              </a:rPr>
              <a:t>Operational Example</a:t>
            </a:r>
            <a:endParaRPr lang="en-US" dirty="0">
              <a:latin typeface="IBM Plex Sans" panose="020B0503050203000203" pitchFamily="34" charset="0"/>
            </a:endParaRPr>
          </a:p>
        </p:txBody>
      </p:sp>
      <p:sp>
        <p:nvSpPr>
          <p:cNvPr id="15" name="Text 12"/>
          <p:cNvSpPr/>
          <p:nvPr/>
        </p:nvSpPr>
        <p:spPr>
          <a:xfrm>
            <a:off x="1320403" y="5421680"/>
            <a:ext cx="5842794" cy="505420"/>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Walmart’s RetailLink: a supplier-to-store system that shares inventory and sales data to speed restocking and reduce shortages.</a:t>
            </a:r>
            <a:endParaRPr lang="en-US" sz="1400" dirty="0">
              <a:latin typeface="IBM Plex Sans" panose="020B0503050203000203" pitchFamily="34" charset="0"/>
            </a:endParaRPr>
          </a:p>
        </p:txBody>
      </p:sp>
      <p:sp>
        <p:nvSpPr>
          <p:cNvPr id="16" name="Text 13"/>
          <p:cNvSpPr/>
          <p:nvPr/>
        </p:nvSpPr>
        <p:spPr>
          <a:xfrm>
            <a:off x="1952724" y="6128266"/>
            <a:ext cx="6356152" cy="404416"/>
          </a:xfrm>
          <a:prstGeom prst="rect">
            <a:avLst/>
          </a:prstGeom>
          <a:noFill/>
          <a:ln/>
        </p:spPr>
        <p:txBody>
          <a:bodyPr wrap="square" lIns="0" tIns="0" rIns="0" bIns="0" rtlCol="0" anchor="t"/>
          <a:lstStyle/>
          <a:p>
            <a:pPr>
              <a:lnSpc>
                <a:spcPts val="1583"/>
              </a:lnSpc>
            </a:pPr>
            <a:endParaRPr lang="en-US" sz="1000" dirty="0">
              <a:latin typeface="IBM Plex Sans" panose="020B0503050203000203"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03969-C792-A69F-662C-6508B0578505}"/>
              </a:ext>
            </a:extLst>
          </p:cNvPr>
          <p:cNvSpPr txBox="1"/>
          <p:nvPr/>
        </p:nvSpPr>
        <p:spPr>
          <a:xfrm>
            <a:off x="2387600" y="2570480"/>
            <a:ext cx="7416800" cy="1569660"/>
          </a:xfrm>
          <a:prstGeom prst="rect">
            <a:avLst/>
          </a:prstGeom>
          <a:noFill/>
        </p:spPr>
        <p:txBody>
          <a:bodyPr wrap="square" rtlCol="0">
            <a:spAutoFit/>
            <a:scene3d>
              <a:camera prst="orthographicFront"/>
              <a:lightRig rig="threePt" dir="t"/>
            </a:scene3d>
            <a:sp3d extrusionH="57150">
              <a:bevelT w="38100" h="38100" prst="convex"/>
            </a:sp3d>
          </a:bodyPr>
          <a:lstStyle/>
          <a:p>
            <a:r>
              <a:rPr lang="en-IN" sz="9600" b="1" i="1" dirty="0">
                <a:ln w="22225">
                  <a:solidFill>
                    <a:schemeClr val="accent2"/>
                  </a:solidFill>
                  <a:prstDash val="solid"/>
                </a:ln>
                <a:solidFill>
                  <a:schemeClr val="accent2">
                    <a:lumMod val="40000"/>
                    <a:lumOff val="60000"/>
                  </a:schemeClr>
                </a:solidFill>
                <a:latin typeface="IBM Plex Sans" panose="020B0503050203000203" pitchFamily="34" charset="0"/>
              </a:rPr>
              <a:t>Thank You</a:t>
            </a:r>
          </a:p>
        </p:txBody>
      </p:sp>
    </p:spTree>
    <p:extLst>
      <p:ext uri="{BB962C8B-B14F-4D97-AF65-F5344CB8AC3E}">
        <p14:creationId xmlns:p14="http://schemas.microsoft.com/office/powerpoint/2010/main" val="5195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1009365"/>
            <a:ext cx="5338862" cy="519608"/>
          </a:xfrm>
          <a:prstGeom prst="rect">
            <a:avLst/>
          </a:prstGeom>
          <a:noFill/>
          <a:ln/>
        </p:spPr>
        <p:txBody>
          <a:bodyPr wrap="none" lIns="0" tIns="0" rIns="0" bIns="0" rtlCol="0" anchor="t"/>
          <a:lstStyle/>
          <a:p>
            <a:pPr>
              <a:lnSpc>
                <a:spcPts val="4083"/>
              </a:lnSpc>
            </a:pPr>
            <a:r>
              <a:rPr lang="en-US" sz="3250" b="1" dirty="0">
                <a:solidFill>
                  <a:srgbClr val="2E3C4E"/>
                </a:solidFill>
                <a:latin typeface="IBM Plex Sans" panose="020B0503050203000203" pitchFamily="34" charset="0"/>
                <a:ea typeface="Barlow Bold" pitchFamily="34" charset="-122"/>
                <a:cs typeface="Barlow Bold" pitchFamily="34" charset="-120"/>
              </a:rPr>
              <a:t>What Are Business Systems?</a:t>
            </a:r>
            <a:endParaRPr lang="en-US" sz="3250" dirty="0">
              <a:latin typeface="IBM Plex Sans" panose="020B0503050203000203" pitchFamily="34" charset="0"/>
            </a:endParaRPr>
          </a:p>
        </p:txBody>
      </p:sp>
      <p:sp>
        <p:nvSpPr>
          <p:cNvPr id="4" name="Text 1"/>
          <p:cNvSpPr/>
          <p:nvPr/>
        </p:nvSpPr>
        <p:spPr>
          <a:xfrm>
            <a:off x="939977" y="2044650"/>
            <a:ext cx="2078633" cy="259755"/>
          </a:xfrm>
          <a:prstGeom prst="rect">
            <a:avLst/>
          </a:prstGeom>
          <a:noFill/>
          <a:ln/>
        </p:spPr>
        <p:txBody>
          <a:bodyPr wrap="none" lIns="0" tIns="0" rIns="0" bIns="0" rtlCol="0" anchor="t"/>
          <a:lstStyle/>
          <a:p>
            <a:pPr>
              <a:lnSpc>
                <a:spcPts val="2042"/>
              </a:lnSpc>
            </a:pPr>
            <a:r>
              <a:rPr lang="en-US" sz="2000" b="1" u="sng" dirty="0">
                <a:solidFill>
                  <a:srgbClr val="384653"/>
                </a:solidFill>
                <a:latin typeface="IBM Plex Sans" panose="020B0503050203000203" pitchFamily="34" charset="0"/>
                <a:ea typeface="Barlow Bold" pitchFamily="34" charset="-122"/>
                <a:cs typeface="Barlow Bold" pitchFamily="34" charset="-120"/>
              </a:rPr>
              <a:t>Definition</a:t>
            </a:r>
            <a:endParaRPr lang="en-US" sz="2000" u="sng" dirty="0">
              <a:latin typeface="IBM Plex Sans" panose="020B0503050203000203" pitchFamily="34" charset="0"/>
            </a:endParaRPr>
          </a:p>
        </p:txBody>
      </p:sp>
      <p:sp>
        <p:nvSpPr>
          <p:cNvPr id="5" name="Text 2"/>
          <p:cNvSpPr/>
          <p:nvPr/>
        </p:nvSpPr>
        <p:spPr>
          <a:xfrm>
            <a:off x="772935" y="2693726"/>
            <a:ext cx="4339839" cy="1263551"/>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Business systems are software solutions specifically designed to support and automate key business functions, integrate data, and streamline processes across teams and departments.</a:t>
            </a:r>
            <a:endParaRPr lang="en-US" sz="1400" dirty="0">
              <a:latin typeface="IBM Plex Sans" panose="020B0503050203000203" pitchFamily="34" charset="0"/>
            </a:endParaRPr>
          </a:p>
        </p:txBody>
      </p:sp>
      <p:sp>
        <p:nvSpPr>
          <p:cNvPr id="7" name="Text 3"/>
          <p:cNvSpPr/>
          <p:nvPr/>
        </p:nvSpPr>
        <p:spPr>
          <a:xfrm>
            <a:off x="5236053" y="4406592"/>
            <a:ext cx="2078633" cy="259755"/>
          </a:xfrm>
          <a:prstGeom prst="rect">
            <a:avLst/>
          </a:prstGeom>
          <a:noFill/>
          <a:ln/>
        </p:spPr>
        <p:txBody>
          <a:bodyPr wrap="none" lIns="0" tIns="0" rIns="0" bIns="0" rtlCol="0" anchor="t"/>
          <a:lstStyle/>
          <a:p>
            <a:pPr>
              <a:lnSpc>
                <a:spcPts val="2042"/>
              </a:lnSpc>
            </a:pPr>
            <a:r>
              <a:rPr lang="en-US" sz="2000" b="1" u="sng" dirty="0">
                <a:solidFill>
                  <a:srgbClr val="384653"/>
                </a:solidFill>
                <a:latin typeface="IBM Plex Sans" panose="020B0503050203000203" pitchFamily="34" charset="0"/>
                <a:ea typeface="Barlow Bold" pitchFamily="34" charset="-122"/>
                <a:cs typeface="Barlow Bold" pitchFamily="34" charset="-120"/>
              </a:rPr>
              <a:t>Core Types</a:t>
            </a:r>
            <a:endParaRPr lang="en-US" sz="2000" u="sng" dirty="0">
              <a:latin typeface="IBM Plex Sans" panose="020B0503050203000203" pitchFamily="34" charset="0"/>
            </a:endParaRPr>
          </a:p>
        </p:txBody>
      </p:sp>
      <p:sp>
        <p:nvSpPr>
          <p:cNvPr id="8" name="Text 4"/>
          <p:cNvSpPr/>
          <p:nvPr/>
        </p:nvSpPr>
        <p:spPr>
          <a:xfrm>
            <a:off x="5236053" y="5122030"/>
            <a:ext cx="3611959" cy="1010841"/>
          </a:xfrm>
          <a:prstGeom prst="rect">
            <a:avLst/>
          </a:prstGeom>
          <a:noFill/>
          <a:ln/>
        </p:spPr>
        <p:txBody>
          <a:bodyPr wrap="square" lIns="0" tIns="0" rIns="0" bIns="0" rtlCol="0" anchor="t"/>
          <a:lstStyle/>
          <a:p>
            <a:pPr>
              <a:lnSpc>
                <a:spcPts val="1958"/>
              </a:lnSpc>
            </a:pPr>
            <a:r>
              <a:rPr lang="en-US" sz="1400" dirty="0">
                <a:solidFill>
                  <a:srgbClr val="384653"/>
                </a:solidFill>
                <a:latin typeface="IBM Plex Sans" panose="020B0503050203000203" pitchFamily="34" charset="0"/>
                <a:ea typeface="Montserrat" pitchFamily="34" charset="-122"/>
                <a:cs typeface="Montserrat" pitchFamily="34" charset="-120"/>
              </a:rPr>
              <a:t>ERP (Enterprise Resource Planning) and CRM (Customer Relationship Management) are two foundational systems used by most medium-to-large organizations.</a:t>
            </a:r>
            <a:endParaRPr lang="en-US" sz="1400" dirty="0">
              <a:latin typeface="IBM Plex Sans" panose="020B0503050203000203" pitchFamily="34" charset="0"/>
            </a:endParaRPr>
          </a:p>
        </p:txBody>
      </p:sp>
      <p:sp>
        <p:nvSpPr>
          <p:cNvPr id="9" name="Text 5"/>
          <p:cNvSpPr/>
          <p:nvPr/>
        </p:nvSpPr>
        <p:spPr>
          <a:xfrm>
            <a:off x="631924" y="4643537"/>
            <a:ext cx="10928152" cy="202208"/>
          </a:xfrm>
          <a:prstGeom prst="rect">
            <a:avLst/>
          </a:prstGeom>
          <a:noFill/>
          <a:ln/>
        </p:spPr>
        <p:txBody>
          <a:bodyPr wrap="none" lIns="0" tIns="0" rIns="0" bIns="0" rtlCol="0" anchor="t"/>
          <a:lstStyle/>
          <a:p>
            <a:pPr>
              <a:lnSpc>
                <a:spcPts val="1583"/>
              </a:lnSpc>
            </a:pPr>
            <a:endParaRPr lang="en-US" sz="958" dirty="0">
              <a:latin typeface="IBM Plex Sans" panose="020B0503050203000203" pitchFamily="34" charset="0"/>
            </a:endParaRPr>
          </a:p>
        </p:txBody>
      </p:sp>
      <p:pic>
        <p:nvPicPr>
          <p:cNvPr id="6" name="Picture 5">
            <a:extLst>
              <a:ext uri="{FF2B5EF4-FFF2-40B4-BE49-F238E27FC236}">
                <a16:creationId xmlns:a16="http://schemas.microsoft.com/office/drawing/2014/main" id="{193C654F-CE00-A3E2-305D-5C6072E24149}"/>
              </a:ext>
            </a:extLst>
          </p:cNvPr>
          <p:cNvPicPr>
            <a:picLocks noChangeAspect="1"/>
          </p:cNvPicPr>
          <p:nvPr/>
        </p:nvPicPr>
        <p:blipFill>
          <a:blip r:embed="rId3"/>
          <a:stretch>
            <a:fillRect/>
          </a:stretch>
        </p:blipFill>
        <p:spPr>
          <a:xfrm>
            <a:off x="6221216" y="1500200"/>
            <a:ext cx="3352800" cy="26982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508147" y="326330"/>
            <a:ext cx="6376988" cy="1022152"/>
          </a:xfrm>
          <a:prstGeom prst="rect">
            <a:avLst/>
          </a:prstGeom>
          <a:noFill/>
          <a:ln/>
        </p:spPr>
        <p:txBody>
          <a:bodyPr wrap="square" lIns="0" tIns="0" rIns="0" bIns="0" rtlCol="0" anchor="t"/>
          <a:lstStyle/>
          <a:p>
            <a:pPr>
              <a:lnSpc>
                <a:spcPts val="4000"/>
              </a:lnSpc>
            </a:pPr>
            <a:r>
              <a:rPr lang="en-US" sz="3208" b="1" dirty="0">
                <a:solidFill>
                  <a:srgbClr val="2E3C4E"/>
                </a:solidFill>
                <a:latin typeface="IBM Plex Sans" panose="020B0503050203000203" pitchFamily="34" charset="0"/>
                <a:ea typeface="Barlow Bold" pitchFamily="34" charset="-122"/>
                <a:cs typeface="Barlow Bold" pitchFamily="34" charset="-120"/>
              </a:rPr>
              <a:t>ERP (Enterprise Resource Planning) — Overview &amp; Example</a:t>
            </a:r>
            <a:endParaRPr lang="en-US" sz="3208" dirty="0">
              <a:latin typeface="IBM Plex Sans" panose="020B0503050203000203" pitchFamily="34" charset="0"/>
            </a:endParaRPr>
          </a:p>
        </p:txBody>
      </p:sp>
      <p:sp>
        <p:nvSpPr>
          <p:cNvPr id="4" name="Shape 1"/>
          <p:cNvSpPr/>
          <p:nvPr/>
        </p:nvSpPr>
        <p:spPr>
          <a:xfrm>
            <a:off x="621507" y="1694657"/>
            <a:ext cx="6376988" cy="1435794"/>
          </a:xfrm>
          <a:prstGeom prst="roundRect">
            <a:avLst>
              <a:gd name="adj" fmla="val 16234"/>
            </a:avLst>
          </a:prstGeom>
          <a:solidFill>
            <a:srgbClr val="FFFFFF"/>
          </a:solidFill>
          <a:ln w="22860">
            <a:solidFill>
              <a:srgbClr val="BACFDD"/>
            </a:solidFill>
            <a:prstDash val="solid"/>
          </a:ln>
        </p:spPr>
      </p:sp>
      <p:sp>
        <p:nvSpPr>
          <p:cNvPr id="5" name="Shape 2"/>
          <p:cNvSpPr/>
          <p:nvPr/>
        </p:nvSpPr>
        <p:spPr>
          <a:xfrm>
            <a:off x="640557" y="1713707"/>
            <a:ext cx="621507" cy="1397694"/>
          </a:xfrm>
          <a:prstGeom prst="roundRect">
            <a:avLst>
              <a:gd name="adj" fmla="val 33826"/>
            </a:avLst>
          </a:prstGeom>
          <a:solidFill>
            <a:srgbClr val="D4E9F7"/>
          </a:solidFill>
          <a:ln/>
        </p:spPr>
      </p:sp>
      <p:sp>
        <p:nvSpPr>
          <p:cNvPr id="6" name="Text 3"/>
          <p:cNvSpPr/>
          <p:nvPr/>
        </p:nvSpPr>
        <p:spPr>
          <a:xfrm>
            <a:off x="1414859" y="1869083"/>
            <a:ext cx="2711252" cy="255588"/>
          </a:xfrm>
          <a:prstGeom prst="rect">
            <a:avLst/>
          </a:prstGeom>
          <a:noFill/>
          <a:ln/>
        </p:spPr>
        <p:txBody>
          <a:bodyPr wrap="none" lIns="0" tIns="0" rIns="0" bIns="0" rtlCol="0" anchor="t"/>
          <a:lstStyle/>
          <a:p>
            <a:pPr>
              <a:lnSpc>
                <a:spcPts val="2000"/>
              </a:lnSpc>
            </a:pPr>
            <a:r>
              <a:rPr lang="en-US" sz="1583" b="1" dirty="0">
                <a:solidFill>
                  <a:srgbClr val="384653"/>
                </a:solidFill>
                <a:latin typeface="IBM Plex Sans" panose="020B0503050203000203" pitchFamily="34" charset="0"/>
                <a:ea typeface="Barlow Bold" pitchFamily="34" charset="-122"/>
                <a:cs typeface="Barlow Bold" pitchFamily="34" charset="-120"/>
              </a:rPr>
              <a:t>SAP ERP: Real-world Example</a:t>
            </a:r>
            <a:endParaRPr lang="en-US" sz="1583" dirty="0">
              <a:latin typeface="IBM Plex Sans" panose="020B0503050203000203" pitchFamily="34" charset="0"/>
            </a:endParaRPr>
          </a:p>
        </p:txBody>
      </p:sp>
      <p:sp>
        <p:nvSpPr>
          <p:cNvPr id="7" name="Text 4"/>
          <p:cNvSpPr/>
          <p:nvPr/>
        </p:nvSpPr>
        <p:spPr>
          <a:xfrm>
            <a:off x="1414859" y="2216349"/>
            <a:ext cx="5409208" cy="739676"/>
          </a:xfrm>
          <a:prstGeom prst="rect">
            <a:avLst/>
          </a:prstGeom>
          <a:noFill/>
          <a:ln/>
        </p:spPr>
        <p:txBody>
          <a:bodyPr wrap="square" lIns="0" tIns="0" rIns="0" bIns="0" rtlCol="0" anchor="t"/>
          <a:lstStyle/>
          <a:p>
            <a:pPr>
              <a:lnSpc>
                <a:spcPts val="1917"/>
              </a:lnSpc>
            </a:pPr>
            <a:r>
              <a:rPr lang="en-US" sz="1208" dirty="0">
                <a:solidFill>
                  <a:srgbClr val="384653"/>
                </a:solidFill>
                <a:latin typeface="IBM Plex Sans" panose="020B0503050203000203" pitchFamily="34" charset="0"/>
                <a:ea typeface="Montserrat" pitchFamily="34" charset="-122"/>
                <a:cs typeface="Montserrat" pitchFamily="34" charset="-120"/>
              </a:rPr>
              <a:t>SAP is used by large firms (e.g., Coca-Cola) to connect finance, manufacturing, procurement, inventory, and HR into a unified system — enabling global consistency and reporting.</a:t>
            </a:r>
            <a:endParaRPr lang="en-US" sz="1208" dirty="0">
              <a:latin typeface="IBM Plex Sans" panose="020B0503050203000203" pitchFamily="34" charset="0"/>
            </a:endParaRPr>
          </a:p>
        </p:txBody>
      </p:sp>
      <p:sp>
        <p:nvSpPr>
          <p:cNvPr id="8" name="Shape 5"/>
          <p:cNvSpPr/>
          <p:nvPr/>
        </p:nvSpPr>
        <p:spPr>
          <a:xfrm>
            <a:off x="621507" y="3283248"/>
            <a:ext cx="6376988" cy="1542753"/>
          </a:xfrm>
          <a:prstGeom prst="roundRect">
            <a:avLst>
              <a:gd name="adj" fmla="val 15109"/>
            </a:avLst>
          </a:prstGeom>
          <a:solidFill>
            <a:srgbClr val="FFFFFF"/>
          </a:solidFill>
          <a:ln w="22860">
            <a:solidFill>
              <a:srgbClr val="BACFDD"/>
            </a:solidFill>
            <a:prstDash val="solid"/>
          </a:ln>
        </p:spPr>
      </p:sp>
      <p:sp>
        <p:nvSpPr>
          <p:cNvPr id="9" name="Shape 6"/>
          <p:cNvSpPr/>
          <p:nvPr/>
        </p:nvSpPr>
        <p:spPr>
          <a:xfrm>
            <a:off x="640557" y="3302298"/>
            <a:ext cx="621507" cy="1504653"/>
          </a:xfrm>
          <a:prstGeom prst="roundRect">
            <a:avLst>
              <a:gd name="adj" fmla="val 33826"/>
            </a:avLst>
          </a:prstGeom>
          <a:solidFill>
            <a:srgbClr val="D4E9F7"/>
          </a:solidFill>
          <a:ln/>
        </p:spPr>
      </p:sp>
      <p:sp>
        <p:nvSpPr>
          <p:cNvPr id="10" name="Text 7"/>
          <p:cNvSpPr/>
          <p:nvPr/>
        </p:nvSpPr>
        <p:spPr>
          <a:xfrm>
            <a:off x="1414860" y="3457674"/>
            <a:ext cx="2044601" cy="255588"/>
          </a:xfrm>
          <a:prstGeom prst="rect">
            <a:avLst/>
          </a:prstGeom>
          <a:noFill/>
          <a:ln/>
        </p:spPr>
        <p:txBody>
          <a:bodyPr wrap="none" lIns="0" tIns="0" rIns="0" bIns="0" rtlCol="0" anchor="t"/>
          <a:lstStyle/>
          <a:p>
            <a:pPr>
              <a:lnSpc>
                <a:spcPts val="2000"/>
              </a:lnSpc>
            </a:pPr>
            <a:r>
              <a:rPr lang="en-US" sz="1583" b="1" dirty="0">
                <a:solidFill>
                  <a:srgbClr val="384653"/>
                </a:solidFill>
                <a:latin typeface="IBM Plex Sans" panose="020B0503050203000203" pitchFamily="34" charset="0"/>
                <a:ea typeface="Barlow Bold" pitchFamily="34" charset="-122"/>
                <a:cs typeface="Barlow Bold" pitchFamily="34" charset="-120"/>
              </a:rPr>
              <a:t>Key Benefits</a:t>
            </a:r>
            <a:endParaRPr lang="en-US" sz="1583" dirty="0">
              <a:latin typeface="IBM Plex Sans" panose="020B0503050203000203" pitchFamily="34" charset="0"/>
            </a:endParaRPr>
          </a:p>
        </p:txBody>
      </p:sp>
      <p:sp>
        <p:nvSpPr>
          <p:cNvPr id="11" name="Text 8"/>
          <p:cNvSpPr/>
          <p:nvPr/>
        </p:nvSpPr>
        <p:spPr>
          <a:xfrm>
            <a:off x="1414859" y="3804940"/>
            <a:ext cx="5409208" cy="846633"/>
          </a:xfrm>
          <a:prstGeom prst="rect">
            <a:avLst/>
          </a:prstGeom>
          <a:noFill/>
          <a:ln/>
        </p:spPr>
        <p:txBody>
          <a:bodyPr wrap="square" lIns="0" tIns="0" rIns="0" bIns="0" rtlCol="0" anchor="t"/>
          <a:lstStyle/>
          <a:p>
            <a:pPr marL="285739" indent="-285739">
              <a:lnSpc>
                <a:spcPts val="1917"/>
              </a:lnSpc>
              <a:buSzPct val="100000"/>
              <a:buChar char="•"/>
            </a:pPr>
            <a:r>
              <a:rPr lang="en-US" sz="1208" dirty="0">
                <a:solidFill>
                  <a:srgbClr val="384653"/>
                </a:solidFill>
                <a:latin typeface="IBM Plex Sans" panose="020B0503050203000203" pitchFamily="34" charset="0"/>
                <a:ea typeface="Montserrat" pitchFamily="34" charset="-122"/>
                <a:cs typeface="Montserrat" pitchFamily="34" charset="-120"/>
              </a:rPr>
              <a:t>Integrated data across departments</a:t>
            </a:r>
            <a:endParaRPr lang="en-US" sz="1208" dirty="0">
              <a:latin typeface="IBM Plex Sans" panose="020B0503050203000203" pitchFamily="34" charset="0"/>
            </a:endParaRPr>
          </a:p>
          <a:p>
            <a:pPr marL="285739" indent="-285739">
              <a:lnSpc>
                <a:spcPts val="1917"/>
              </a:lnSpc>
              <a:buSzPct val="100000"/>
              <a:buChar char="•"/>
            </a:pPr>
            <a:r>
              <a:rPr lang="en-US" sz="1208" dirty="0">
                <a:solidFill>
                  <a:srgbClr val="384653"/>
                </a:solidFill>
                <a:latin typeface="IBM Plex Sans" panose="020B0503050203000203" pitchFamily="34" charset="0"/>
                <a:ea typeface="Montserrat" pitchFamily="34" charset="-122"/>
                <a:cs typeface="Montserrat" pitchFamily="34" charset="-120"/>
              </a:rPr>
              <a:t>Faster month-end and operational reporting</a:t>
            </a:r>
            <a:endParaRPr lang="en-US" sz="1208" dirty="0">
              <a:latin typeface="IBM Plex Sans" panose="020B0503050203000203" pitchFamily="34" charset="0"/>
            </a:endParaRPr>
          </a:p>
          <a:p>
            <a:pPr marL="285739" indent="-285739">
              <a:lnSpc>
                <a:spcPts val="1917"/>
              </a:lnSpc>
              <a:buSzPct val="100000"/>
              <a:buChar char="•"/>
            </a:pPr>
            <a:r>
              <a:rPr lang="en-US" sz="1208" dirty="0">
                <a:solidFill>
                  <a:srgbClr val="384653"/>
                </a:solidFill>
                <a:latin typeface="IBM Plex Sans" panose="020B0503050203000203" pitchFamily="34" charset="0"/>
                <a:ea typeface="Montserrat" pitchFamily="34" charset="-122"/>
                <a:cs typeface="Montserrat" pitchFamily="34" charset="-120"/>
              </a:rPr>
              <a:t>Reduced duplicate entry and fewer reconciliation errors</a:t>
            </a:r>
            <a:endParaRPr lang="en-US" sz="1208" dirty="0">
              <a:latin typeface="IBM Plex Sans" panose="020B0503050203000203" pitchFamily="34" charset="0"/>
            </a:endParaRPr>
          </a:p>
        </p:txBody>
      </p:sp>
      <p:sp>
        <p:nvSpPr>
          <p:cNvPr id="12" name="Shape 9"/>
          <p:cNvSpPr/>
          <p:nvPr/>
        </p:nvSpPr>
        <p:spPr>
          <a:xfrm>
            <a:off x="621507" y="4978797"/>
            <a:ext cx="6376988" cy="1435794"/>
          </a:xfrm>
          <a:prstGeom prst="roundRect">
            <a:avLst>
              <a:gd name="adj" fmla="val 16234"/>
            </a:avLst>
          </a:prstGeom>
          <a:solidFill>
            <a:srgbClr val="FFFFFF"/>
          </a:solidFill>
          <a:ln w="22860">
            <a:solidFill>
              <a:srgbClr val="BACFDD"/>
            </a:solidFill>
            <a:prstDash val="solid"/>
          </a:ln>
        </p:spPr>
      </p:sp>
      <p:sp>
        <p:nvSpPr>
          <p:cNvPr id="13" name="Shape 10"/>
          <p:cNvSpPr/>
          <p:nvPr/>
        </p:nvSpPr>
        <p:spPr>
          <a:xfrm>
            <a:off x="640557" y="4997847"/>
            <a:ext cx="621507" cy="1397694"/>
          </a:xfrm>
          <a:prstGeom prst="roundRect">
            <a:avLst>
              <a:gd name="adj" fmla="val 33826"/>
            </a:avLst>
          </a:prstGeom>
          <a:solidFill>
            <a:srgbClr val="D4E9F7"/>
          </a:solidFill>
          <a:ln/>
        </p:spPr>
      </p:sp>
      <p:sp>
        <p:nvSpPr>
          <p:cNvPr id="14" name="Text 11"/>
          <p:cNvSpPr/>
          <p:nvPr/>
        </p:nvSpPr>
        <p:spPr>
          <a:xfrm>
            <a:off x="1414859" y="5153224"/>
            <a:ext cx="2114253" cy="255588"/>
          </a:xfrm>
          <a:prstGeom prst="rect">
            <a:avLst/>
          </a:prstGeom>
          <a:noFill/>
          <a:ln/>
        </p:spPr>
        <p:txBody>
          <a:bodyPr wrap="none" lIns="0" tIns="0" rIns="0" bIns="0" rtlCol="0" anchor="t"/>
          <a:lstStyle/>
          <a:p>
            <a:pPr>
              <a:lnSpc>
                <a:spcPts val="2000"/>
              </a:lnSpc>
            </a:pPr>
            <a:r>
              <a:rPr lang="en-US" sz="1583" b="1" dirty="0">
                <a:solidFill>
                  <a:srgbClr val="384653"/>
                </a:solidFill>
                <a:latin typeface="IBM Plex Sans" panose="020B0503050203000203" pitchFamily="34" charset="0"/>
                <a:ea typeface="Barlow Bold" pitchFamily="34" charset="-122"/>
                <a:cs typeface="Barlow Bold" pitchFamily="34" charset="-120"/>
              </a:rPr>
              <a:t>Beginner-Friendly View</a:t>
            </a:r>
            <a:endParaRPr lang="en-US" sz="1583" dirty="0">
              <a:latin typeface="IBM Plex Sans" panose="020B0503050203000203" pitchFamily="34" charset="0"/>
            </a:endParaRPr>
          </a:p>
        </p:txBody>
      </p:sp>
      <p:sp>
        <p:nvSpPr>
          <p:cNvPr id="15" name="Text 12"/>
          <p:cNvSpPr/>
          <p:nvPr/>
        </p:nvSpPr>
        <p:spPr>
          <a:xfrm>
            <a:off x="1414859" y="5500490"/>
            <a:ext cx="5409208" cy="739676"/>
          </a:xfrm>
          <a:prstGeom prst="rect">
            <a:avLst/>
          </a:prstGeom>
          <a:noFill/>
          <a:ln/>
        </p:spPr>
        <p:txBody>
          <a:bodyPr wrap="square" lIns="0" tIns="0" rIns="0" bIns="0" rtlCol="0" anchor="t"/>
          <a:lstStyle/>
          <a:p>
            <a:pPr>
              <a:lnSpc>
                <a:spcPts val="1917"/>
              </a:lnSpc>
            </a:pPr>
            <a:r>
              <a:rPr lang="en-US" sz="1208" dirty="0">
                <a:solidFill>
                  <a:srgbClr val="384653"/>
                </a:solidFill>
                <a:latin typeface="IBM Plex Sans" panose="020B0503050203000203" pitchFamily="34" charset="0"/>
                <a:ea typeface="Montserrat" pitchFamily="34" charset="-122"/>
                <a:cs typeface="Montserrat" pitchFamily="34" charset="-120"/>
              </a:rPr>
              <a:t>Think of ERP as the company’s central nervous system: it shares information between finance, operations, and HR so everyone works from the same data.</a:t>
            </a:r>
            <a:endParaRPr lang="en-US" sz="1208" dirty="0">
              <a:latin typeface="IBM Plex Sans" panose="020B050305020300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1771" y="467360"/>
            <a:ext cx="6445448" cy="965795"/>
          </a:xfrm>
          <a:prstGeom prst="rect">
            <a:avLst/>
          </a:prstGeom>
          <a:noFill/>
          <a:ln/>
        </p:spPr>
        <p:txBody>
          <a:bodyPr wrap="square" lIns="0" tIns="0" rIns="0" bIns="0" rtlCol="0" anchor="t"/>
          <a:lstStyle/>
          <a:p>
            <a:pPr>
              <a:lnSpc>
                <a:spcPts val="3792"/>
              </a:lnSpc>
            </a:pPr>
            <a:r>
              <a:rPr lang="en-US" sz="3042" b="1" dirty="0">
                <a:solidFill>
                  <a:srgbClr val="2E3C4E"/>
                </a:solidFill>
                <a:latin typeface="IBM Plex Sans" panose="020B0503050203000203" pitchFamily="34" charset="0"/>
                <a:ea typeface="Barlow Bold" pitchFamily="34" charset="-122"/>
                <a:cs typeface="Barlow Bold" pitchFamily="34" charset="-120"/>
              </a:rPr>
              <a:t>CRM (Customer Relationship Management) — Overview &amp; Example</a:t>
            </a:r>
            <a:endParaRPr lang="en-US" sz="3042" dirty="0">
              <a:latin typeface="IBM Plex Sans" panose="020B0503050203000203" pitchFamily="34" charset="0"/>
            </a:endParaRPr>
          </a:p>
        </p:txBody>
      </p:sp>
      <p:sp>
        <p:nvSpPr>
          <p:cNvPr id="4" name="Shape 1"/>
          <p:cNvSpPr/>
          <p:nvPr/>
        </p:nvSpPr>
        <p:spPr>
          <a:xfrm>
            <a:off x="1742304" y="1964273"/>
            <a:ext cx="146744" cy="1296591"/>
          </a:xfrm>
          <a:prstGeom prst="roundRect">
            <a:avLst>
              <a:gd name="adj" fmla="val 150092"/>
            </a:avLst>
          </a:prstGeom>
          <a:solidFill>
            <a:srgbClr val="D4E9F7"/>
          </a:solidFill>
          <a:ln w="7620">
            <a:solidFill>
              <a:srgbClr val="BACFDD"/>
            </a:solidFill>
            <a:prstDash val="solid"/>
          </a:ln>
        </p:spPr>
      </p:sp>
      <p:sp>
        <p:nvSpPr>
          <p:cNvPr id="5" name="Text 2"/>
          <p:cNvSpPr/>
          <p:nvPr/>
        </p:nvSpPr>
        <p:spPr>
          <a:xfrm>
            <a:off x="2141895" y="2050891"/>
            <a:ext cx="2735560" cy="241399"/>
          </a:xfrm>
          <a:prstGeom prst="rect">
            <a:avLst/>
          </a:prstGeom>
          <a:noFill/>
          <a:ln/>
        </p:spPr>
        <p:txBody>
          <a:bodyPr wrap="none" lIns="0" tIns="0" rIns="0" bIns="0" rtlCol="0" anchor="t"/>
          <a:lstStyle/>
          <a:p>
            <a:pPr>
              <a:lnSpc>
                <a:spcPts val="1875"/>
              </a:lnSpc>
            </a:pPr>
            <a:r>
              <a:rPr lang="en-US" sz="1500" b="1" dirty="0">
                <a:solidFill>
                  <a:srgbClr val="384653"/>
                </a:solidFill>
                <a:latin typeface="IBM Plex Sans" panose="020B0503050203000203" pitchFamily="34" charset="0"/>
                <a:ea typeface="Barlow Bold" pitchFamily="34" charset="-122"/>
                <a:cs typeface="Barlow Bold" pitchFamily="34" charset="-120"/>
              </a:rPr>
              <a:t>Salesforce: Real-world Example</a:t>
            </a:r>
            <a:endParaRPr lang="en-US" sz="1500" dirty="0">
              <a:latin typeface="IBM Plex Sans" panose="020B0503050203000203" pitchFamily="34" charset="0"/>
            </a:endParaRPr>
          </a:p>
        </p:txBody>
      </p:sp>
      <p:sp>
        <p:nvSpPr>
          <p:cNvPr id="6" name="Text 3"/>
          <p:cNvSpPr/>
          <p:nvPr/>
        </p:nvSpPr>
        <p:spPr>
          <a:xfrm>
            <a:off x="2247782" y="2342743"/>
            <a:ext cx="6162278" cy="679847"/>
          </a:xfrm>
          <a:prstGeom prst="rect">
            <a:avLst/>
          </a:prstGeom>
          <a:noFill/>
          <a:ln/>
        </p:spPr>
        <p:txBody>
          <a:bodyPr wrap="square" lIns="0" tIns="0" rIns="0" bIns="0" rtlCol="0" anchor="t"/>
          <a:lstStyle/>
          <a:p>
            <a:pPr>
              <a:lnSpc>
                <a:spcPts val="1750"/>
              </a:lnSpc>
            </a:pPr>
            <a:r>
              <a:rPr lang="en-US" sz="1200" dirty="0">
                <a:solidFill>
                  <a:srgbClr val="384653"/>
                </a:solidFill>
                <a:latin typeface="IBM Plex Sans" panose="020B0503050203000203" pitchFamily="34" charset="0"/>
                <a:ea typeface="Montserrat" pitchFamily="34" charset="-122"/>
                <a:cs typeface="Montserrat" pitchFamily="34" charset="-120"/>
              </a:rPr>
              <a:t>Salesforce centralizes customer interactions, sales opportunities, and marketing campaigns. Brands like Adidas use it to track customer preferences and personalize outreach.</a:t>
            </a:r>
            <a:endParaRPr lang="en-US" sz="1200" dirty="0">
              <a:latin typeface="IBM Plex Sans" panose="020B0503050203000203" pitchFamily="34" charset="0"/>
            </a:endParaRPr>
          </a:p>
        </p:txBody>
      </p:sp>
      <p:sp>
        <p:nvSpPr>
          <p:cNvPr id="7" name="Shape 4"/>
          <p:cNvSpPr/>
          <p:nvPr/>
        </p:nvSpPr>
        <p:spPr>
          <a:xfrm>
            <a:off x="2141895" y="3412298"/>
            <a:ext cx="146744" cy="1392039"/>
          </a:xfrm>
          <a:prstGeom prst="roundRect">
            <a:avLst>
              <a:gd name="adj" fmla="val 150092"/>
            </a:avLst>
          </a:prstGeom>
          <a:solidFill>
            <a:srgbClr val="D4E9F7"/>
          </a:solidFill>
          <a:ln w="7620">
            <a:solidFill>
              <a:srgbClr val="BACFDD"/>
            </a:solidFill>
            <a:prstDash val="solid"/>
          </a:ln>
        </p:spPr>
      </p:sp>
      <p:sp>
        <p:nvSpPr>
          <p:cNvPr id="8" name="Text 5"/>
          <p:cNvSpPr/>
          <p:nvPr/>
        </p:nvSpPr>
        <p:spPr>
          <a:xfrm>
            <a:off x="2441406" y="3449324"/>
            <a:ext cx="1931988" cy="241399"/>
          </a:xfrm>
          <a:prstGeom prst="rect">
            <a:avLst/>
          </a:prstGeom>
          <a:noFill/>
          <a:ln/>
        </p:spPr>
        <p:txBody>
          <a:bodyPr wrap="none" lIns="0" tIns="0" rIns="0" bIns="0" rtlCol="0" anchor="t"/>
          <a:lstStyle/>
          <a:p>
            <a:pPr>
              <a:lnSpc>
                <a:spcPts val="1875"/>
              </a:lnSpc>
            </a:pPr>
            <a:r>
              <a:rPr lang="en-US" sz="1500" b="1" dirty="0">
                <a:solidFill>
                  <a:srgbClr val="384653"/>
                </a:solidFill>
                <a:latin typeface="IBM Plex Sans" panose="020B0503050203000203" pitchFamily="34" charset="0"/>
                <a:ea typeface="Barlow Bold" pitchFamily="34" charset="-122"/>
                <a:cs typeface="Barlow Bold" pitchFamily="34" charset="-120"/>
              </a:rPr>
              <a:t>Key Benefits</a:t>
            </a:r>
            <a:endParaRPr lang="en-US" sz="1500" dirty="0">
              <a:latin typeface="IBM Plex Sans" panose="020B0503050203000203" pitchFamily="34" charset="0"/>
            </a:endParaRPr>
          </a:p>
        </p:txBody>
      </p:sp>
      <p:sp>
        <p:nvSpPr>
          <p:cNvPr id="9" name="Text 6"/>
          <p:cNvSpPr/>
          <p:nvPr/>
        </p:nvSpPr>
        <p:spPr>
          <a:xfrm>
            <a:off x="2467948" y="3857091"/>
            <a:ext cx="5942112" cy="775295"/>
          </a:xfrm>
          <a:prstGeom prst="rect">
            <a:avLst/>
          </a:prstGeom>
          <a:noFill/>
          <a:ln/>
        </p:spPr>
        <p:txBody>
          <a:bodyPr wrap="square" lIns="0" tIns="0" rIns="0" bIns="0" rtlCol="0" anchor="t"/>
          <a:lstStyle/>
          <a:p>
            <a:pPr marL="285739" indent="-285739">
              <a:lnSpc>
                <a:spcPts val="1750"/>
              </a:lnSpc>
              <a:buSzPct val="100000"/>
              <a:buChar char="•"/>
            </a:pPr>
            <a:r>
              <a:rPr lang="en-US" sz="1200" dirty="0">
                <a:solidFill>
                  <a:srgbClr val="384653"/>
                </a:solidFill>
                <a:latin typeface="IBM Plex Sans" panose="020B0503050203000203" pitchFamily="34" charset="0"/>
                <a:ea typeface="Montserrat" pitchFamily="34" charset="-122"/>
                <a:cs typeface="Montserrat" pitchFamily="34" charset="-120"/>
              </a:rPr>
              <a:t>Improved customer service with consolidated records</a:t>
            </a:r>
            <a:endParaRPr lang="en-US" sz="1200" dirty="0">
              <a:latin typeface="IBM Plex Sans" panose="020B0503050203000203" pitchFamily="34" charset="0"/>
            </a:endParaRPr>
          </a:p>
          <a:p>
            <a:pPr marL="285739" indent="-285739">
              <a:lnSpc>
                <a:spcPts val="1750"/>
              </a:lnSpc>
              <a:buSzPct val="100000"/>
              <a:buChar char="•"/>
            </a:pPr>
            <a:r>
              <a:rPr lang="en-US" sz="1200" dirty="0">
                <a:solidFill>
                  <a:srgbClr val="384653"/>
                </a:solidFill>
                <a:latin typeface="IBM Plex Sans" panose="020B0503050203000203" pitchFamily="34" charset="0"/>
                <a:ea typeface="Montserrat" pitchFamily="34" charset="-122"/>
                <a:cs typeface="Montserrat" pitchFamily="34" charset="-120"/>
              </a:rPr>
              <a:t>Targeted marketing based on customer data</a:t>
            </a:r>
            <a:endParaRPr lang="en-US" sz="1200" dirty="0">
              <a:latin typeface="IBM Plex Sans" panose="020B0503050203000203" pitchFamily="34" charset="0"/>
            </a:endParaRPr>
          </a:p>
          <a:p>
            <a:pPr marL="285739" indent="-285739">
              <a:lnSpc>
                <a:spcPts val="1750"/>
              </a:lnSpc>
              <a:buSzPct val="100000"/>
              <a:buChar char="•"/>
            </a:pPr>
            <a:r>
              <a:rPr lang="en-US" sz="1200" dirty="0">
                <a:solidFill>
                  <a:srgbClr val="384653"/>
                </a:solidFill>
                <a:latin typeface="IBM Plex Sans" panose="020B0503050203000203" pitchFamily="34" charset="0"/>
                <a:ea typeface="Montserrat" pitchFamily="34" charset="-122"/>
                <a:cs typeface="Montserrat" pitchFamily="34" charset="-120"/>
              </a:rPr>
              <a:t>Clear sales pipeline visibility to boost conversions</a:t>
            </a:r>
            <a:endParaRPr lang="en-US" sz="1200" dirty="0">
              <a:latin typeface="IBM Plex Sans" panose="020B0503050203000203" pitchFamily="34" charset="0"/>
            </a:endParaRPr>
          </a:p>
        </p:txBody>
      </p:sp>
      <p:sp>
        <p:nvSpPr>
          <p:cNvPr id="10" name="Shape 7"/>
          <p:cNvSpPr/>
          <p:nvPr/>
        </p:nvSpPr>
        <p:spPr>
          <a:xfrm>
            <a:off x="2441406" y="5039063"/>
            <a:ext cx="146744" cy="1069975"/>
          </a:xfrm>
          <a:prstGeom prst="roundRect">
            <a:avLst>
              <a:gd name="adj" fmla="val 150092"/>
            </a:avLst>
          </a:prstGeom>
          <a:solidFill>
            <a:srgbClr val="D4E9F7"/>
          </a:solidFill>
          <a:ln w="7620">
            <a:solidFill>
              <a:srgbClr val="BACFDD"/>
            </a:solidFill>
            <a:prstDash val="solid"/>
          </a:ln>
        </p:spPr>
      </p:sp>
      <p:sp>
        <p:nvSpPr>
          <p:cNvPr id="11" name="Text 8"/>
          <p:cNvSpPr/>
          <p:nvPr/>
        </p:nvSpPr>
        <p:spPr>
          <a:xfrm>
            <a:off x="2771625" y="5046304"/>
            <a:ext cx="1931988" cy="241399"/>
          </a:xfrm>
          <a:prstGeom prst="rect">
            <a:avLst/>
          </a:prstGeom>
          <a:noFill/>
          <a:ln/>
        </p:spPr>
        <p:txBody>
          <a:bodyPr wrap="none" lIns="0" tIns="0" rIns="0" bIns="0" rtlCol="0" anchor="t"/>
          <a:lstStyle/>
          <a:p>
            <a:pPr>
              <a:lnSpc>
                <a:spcPts val="1875"/>
              </a:lnSpc>
            </a:pPr>
            <a:r>
              <a:rPr lang="en-US" sz="1500" b="1" dirty="0">
                <a:solidFill>
                  <a:srgbClr val="384653"/>
                </a:solidFill>
                <a:latin typeface="IBM Plex Sans" panose="020B0503050203000203" pitchFamily="34" charset="0"/>
                <a:ea typeface="Barlow Bold" pitchFamily="34" charset="-122"/>
                <a:cs typeface="Barlow Bold" pitchFamily="34" charset="-120"/>
              </a:rPr>
              <a:t>Simple Definition</a:t>
            </a:r>
            <a:endParaRPr lang="en-US" sz="1500" dirty="0">
              <a:latin typeface="IBM Plex Sans" panose="020B0503050203000203" pitchFamily="34" charset="0"/>
            </a:endParaRPr>
          </a:p>
        </p:txBody>
      </p:sp>
      <p:sp>
        <p:nvSpPr>
          <p:cNvPr id="12" name="Text 9"/>
          <p:cNvSpPr/>
          <p:nvPr/>
        </p:nvSpPr>
        <p:spPr>
          <a:xfrm>
            <a:off x="2869947" y="5347434"/>
            <a:ext cx="5721846" cy="453232"/>
          </a:xfrm>
          <a:prstGeom prst="rect">
            <a:avLst/>
          </a:prstGeom>
          <a:noFill/>
          <a:ln/>
        </p:spPr>
        <p:txBody>
          <a:bodyPr wrap="square" lIns="0" tIns="0" rIns="0" bIns="0" rtlCol="0" anchor="t"/>
          <a:lstStyle/>
          <a:p>
            <a:pPr>
              <a:lnSpc>
                <a:spcPts val="1750"/>
              </a:lnSpc>
            </a:pPr>
            <a:r>
              <a:rPr lang="en-US" sz="1200" dirty="0">
                <a:solidFill>
                  <a:srgbClr val="384653"/>
                </a:solidFill>
                <a:latin typeface="IBM Plex Sans" panose="020B0503050203000203" pitchFamily="34" charset="0"/>
                <a:ea typeface="Montserrat" pitchFamily="34" charset="-122"/>
                <a:cs typeface="Montserrat" pitchFamily="34" charset="-120"/>
              </a:rPr>
              <a:t>CRM = a digital rolodex + sales and marketing tools that help companies manage interactions and build long-term customer relationships.</a:t>
            </a:r>
            <a:endParaRPr lang="en-US" sz="1200" dirty="0">
              <a:latin typeface="IBM Plex Sans" panose="020B0503050203000203" pitchFamily="34" charset="0"/>
            </a:endParaRPr>
          </a:p>
        </p:txBody>
      </p:sp>
    </p:spTree>
  </p:cSld>
  <p:clrMapOvr>
    <a:masterClrMapping/>
  </p:clrMapOvr>
</p:sld>
</file>

<file path=ppt/theme/theme1.xml><?xml version="1.0" encoding="utf-8"?>
<a:theme xmlns:a="http://schemas.openxmlformats.org/drawingml/2006/main" name="Facet">
  <a:themeElements>
    <a:clrScheme name="Custom 10">
      <a:dk1>
        <a:sysClr val="windowText" lastClr="000000"/>
      </a:dk1>
      <a:lt1>
        <a:sysClr val="window" lastClr="FFFFFF"/>
      </a:lt1>
      <a:dk2>
        <a:srgbClr val="2C3C43"/>
      </a:dk2>
      <a:lt2>
        <a:srgbClr val="EBEBEB"/>
      </a:lt2>
      <a:accent1>
        <a:srgbClr val="D6B2EC"/>
      </a:accent1>
      <a:accent2>
        <a:srgbClr val="7628A6"/>
      </a:accent2>
      <a:accent3>
        <a:srgbClr val="E65331"/>
      </a:accent3>
      <a:accent4>
        <a:srgbClr val="F27E19"/>
      </a:accent4>
      <a:accent5>
        <a:srgbClr val="F2AC19"/>
      </a:accent5>
      <a:accent6>
        <a:srgbClr val="D6B2EC"/>
      </a:accent6>
      <a:hlink>
        <a:srgbClr val="C490E3"/>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324</TotalTime>
  <Words>5842</Words>
  <Application>Microsoft Office PowerPoint</Application>
  <PresentationFormat>Widescreen</PresentationFormat>
  <Paragraphs>666</Paragraphs>
  <Slides>60</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Arial Rounded MT Bold</vt:lpstr>
      <vt:lpstr>Calibri</vt:lpstr>
      <vt:lpstr>IBM Plex Sans</vt:lpstr>
      <vt:lpstr>Trebuchet MS</vt:lpstr>
      <vt:lpstr>Wingdings</vt:lpstr>
      <vt:lpstr>Wingdings 3</vt:lpstr>
      <vt:lpstr>Facet</vt:lpstr>
      <vt:lpstr>INFORMATION TECHNOLOGY</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Discussions / Real-Life Examples</vt:lpstr>
      <vt:lpstr>Example 1: Retail Store Sales Drop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amrita majumdar</dc:creator>
  <cp:lastModifiedBy>amrita majumdar</cp:lastModifiedBy>
  <cp:revision>2</cp:revision>
  <dcterms:created xsi:type="dcterms:W3CDTF">2026-02-25T21:01:57Z</dcterms:created>
  <dcterms:modified xsi:type="dcterms:W3CDTF">2026-02-27T21:24:39Z</dcterms:modified>
</cp:coreProperties>
</file>